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3" r:id="rId2"/>
    <p:sldId id="316" r:id="rId3"/>
    <p:sldId id="260" r:id="rId4"/>
    <p:sldId id="317" r:id="rId5"/>
    <p:sldId id="318" r:id="rId6"/>
    <p:sldId id="319" r:id="rId7"/>
    <p:sldId id="320" r:id="rId8"/>
    <p:sldId id="321" r:id="rId9"/>
    <p:sldId id="325" r:id="rId10"/>
    <p:sldId id="368" r:id="rId11"/>
    <p:sldId id="326" r:id="rId12"/>
    <p:sldId id="366" r:id="rId13"/>
    <p:sldId id="327" r:id="rId14"/>
    <p:sldId id="330" r:id="rId15"/>
    <p:sldId id="331" r:id="rId16"/>
    <p:sldId id="332" r:id="rId17"/>
    <p:sldId id="333" r:id="rId18"/>
    <p:sldId id="335" r:id="rId19"/>
    <p:sldId id="373" r:id="rId20"/>
    <p:sldId id="369" r:id="rId21"/>
    <p:sldId id="336" r:id="rId22"/>
    <p:sldId id="337" r:id="rId23"/>
    <p:sldId id="339" r:id="rId24"/>
    <p:sldId id="340" r:id="rId25"/>
    <p:sldId id="341" r:id="rId26"/>
    <p:sldId id="338" r:id="rId27"/>
    <p:sldId id="342" r:id="rId28"/>
    <p:sldId id="343" r:id="rId29"/>
    <p:sldId id="344" r:id="rId30"/>
    <p:sldId id="345" r:id="rId31"/>
    <p:sldId id="347" r:id="rId32"/>
    <p:sldId id="346" r:id="rId33"/>
    <p:sldId id="349" r:id="rId34"/>
    <p:sldId id="364" r:id="rId35"/>
    <p:sldId id="351" r:id="rId36"/>
    <p:sldId id="352" r:id="rId37"/>
    <p:sldId id="353" r:id="rId38"/>
    <p:sldId id="374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7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CB9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>
        <p:scale>
          <a:sx n="66" d="100"/>
          <a:sy n="66" d="100"/>
        </p:scale>
        <p:origin x="-7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CCC-ABEF-48A8-B2B7-0D2A78573122}" type="datetimeFigureOut">
              <a:rPr lang="el-GR" smtClean="0"/>
              <a:pPr/>
              <a:t>26/7/2023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CC16-B50D-434B-A033-D494F161BD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680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CCC-ABEF-48A8-B2B7-0D2A78573122}" type="datetimeFigureOut">
              <a:rPr lang="el-GR" smtClean="0"/>
              <a:pPr/>
              <a:t>26/7/2023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CC16-B50D-434B-A033-D494F161BD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6956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CCC-ABEF-48A8-B2B7-0D2A78573122}" type="datetimeFigureOut">
              <a:rPr lang="el-GR" smtClean="0"/>
              <a:pPr/>
              <a:t>26/7/2023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CC16-B50D-434B-A033-D494F161BD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4793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CCC-ABEF-48A8-B2B7-0D2A78573122}" type="datetimeFigureOut">
              <a:rPr lang="el-GR" smtClean="0"/>
              <a:pPr/>
              <a:t>26/7/2023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CC16-B50D-434B-A033-D494F161BD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5536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CCC-ABEF-48A8-B2B7-0D2A78573122}" type="datetimeFigureOut">
              <a:rPr lang="el-GR" smtClean="0"/>
              <a:pPr/>
              <a:t>26/7/2023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CC16-B50D-434B-A033-D494F161BD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9747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CCC-ABEF-48A8-B2B7-0D2A78573122}" type="datetimeFigureOut">
              <a:rPr lang="el-GR" smtClean="0"/>
              <a:pPr/>
              <a:t>26/7/2023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CC16-B50D-434B-A033-D494F161BD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4195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CCC-ABEF-48A8-B2B7-0D2A78573122}" type="datetimeFigureOut">
              <a:rPr lang="el-GR" smtClean="0"/>
              <a:pPr/>
              <a:t>26/7/2023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CC16-B50D-434B-A033-D494F161BD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5241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CCC-ABEF-48A8-B2B7-0D2A78573122}" type="datetimeFigureOut">
              <a:rPr lang="el-GR" smtClean="0"/>
              <a:pPr/>
              <a:t>26/7/2023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CC16-B50D-434B-A033-D494F161BD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292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CCC-ABEF-48A8-B2B7-0D2A78573122}" type="datetimeFigureOut">
              <a:rPr lang="el-GR" smtClean="0"/>
              <a:pPr/>
              <a:t>26/7/2023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CC16-B50D-434B-A033-D494F161BD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7847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CCC-ABEF-48A8-B2B7-0D2A78573122}" type="datetimeFigureOut">
              <a:rPr lang="el-GR" smtClean="0"/>
              <a:pPr/>
              <a:t>26/7/2023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CC16-B50D-434B-A033-D494F161BD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7131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CCC-ABEF-48A8-B2B7-0D2A78573122}" type="datetimeFigureOut">
              <a:rPr lang="el-GR" smtClean="0"/>
              <a:pPr/>
              <a:t>26/7/2023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CC16-B50D-434B-A033-D494F161BD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0260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60CCC-ABEF-48A8-B2B7-0D2A78573122}" type="datetimeFigureOut">
              <a:rPr lang="el-GR" smtClean="0"/>
              <a:pPr/>
              <a:t>26/7/2023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DCC16-B50D-434B-A033-D494F161BD2A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8" name="Picture 7" descr="A blue and white curved object&#10;&#10;Description automatically generated">
            <a:extLst>
              <a:ext uri="{FF2B5EF4-FFF2-40B4-BE49-F238E27FC236}">
                <a16:creationId xmlns="" xmlns:a16="http://schemas.microsoft.com/office/drawing/2014/main" id="{62D75D7D-1B87-3C4E-DBE1-DCDCAAE9812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614"/>
            <a:ext cx="9144000" cy="6994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426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0B094-6DDA-FCBA-795E-29DF1EFC8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58992"/>
            <a:ext cx="7772400" cy="3603461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Εκεί όπου η παράδοση συναντά το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μέλλον</a:t>
            </a:r>
            <a:br>
              <a:rPr lang="el-G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ΠΑΓΚΡΗΤΙΑ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ΑΓΡΟΚΤΗΝΟΤΡΟΦΙΚΗ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ΕΚΘΕΣΗ ΑΡΚΑΛΟΧΩΡΙΟΥ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1800" dirty="0">
                <a:solidFill>
                  <a:schemeClr val="tx2">
                    <a:lumMod val="75000"/>
                  </a:schemeClr>
                </a:solidFill>
              </a:rPr>
              <a:t>26-31 ΙΟΥΛΙΟΥ 2023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05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470017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ΟΠΕΚΕΠΕ</a:t>
            </a:r>
          </a:p>
          <a:p>
            <a:r>
              <a:rPr lang="el-GR" sz="2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αντιμετώπιση </a:t>
            </a:r>
            <a:r>
              <a:rPr lang="el-GR" sz="2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ενεργειακής κρίσης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2D52198-8F03-D702-9F26-0A090D76B2A8}"/>
              </a:ext>
            </a:extLst>
          </p:cNvPr>
          <p:cNvGrpSpPr/>
          <p:nvPr/>
        </p:nvGrpSpPr>
        <p:grpSpPr>
          <a:xfrm>
            <a:off x="190034" y="2079601"/>
            <a:ext cx="8808688" cy="2081592"/>
            <a:chOff x="190033" y="2079600"/>
            <a:chExt cx="8935365" cy="2111527"/>
          </a:xfrm>
        </p:grpSpPr>
        <p:sp>
          <p:nvSpPr>
            <p:cNvPr id="10" name="Subtitle 2">
              <a:extLst>
                <a:ext uri="{FF2B5EF4-FFF2-40B4-BE49-F238E27FC236}">
                  <a16:creationId xmlns="" xmlns:a16="http://schemas.microsoft.com/office/drawing/2014/main" id="{0A6492D1-3C9F-1F4A-F534-9CFBA16FC548}"/>
                </a:ext>
              </a:extLst>
            </p:cNvPr>
            <p:cNvSpPr txBox="1">
              <a:spLocks/>
            </p:cNvSpPr>
            <p:nvPr/>
          </p:nvSpPr>
          <p:spPr>
            <a:xfrm>
              <a:off x="190033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2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175,7</a:t>
              </a:r>
              <a:endParaRPr lang="el-GR" sz="5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l-GR" b="1" baseline="60000" dirty="0" err="1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="" xmlns:a16="http://schemas.microsoft.com/office/drawing/2014/main" id="{4E56605A-1B36-1A67-C2D4-2AC1A560C62B}"/>
                </a:ext>
              </a:extLst>
            </p:cNvPr>
            <p:cNvSpPr txBox="1">
              <a:spLocks/>
            </p:cNvSpPr>
            <p:nvPr/>
          </p:nvSpPr>
          <p:spPr>
            <a:xfrm>
              <a:off x="190034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Ηρακλείου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="" xmlns:a16="http://schemas.microsoft.com/office/drawing/2014/main" id="{0CA5D05C-2CBC-AEBB-1DBA-235635EE0D14}"/>
                </a:ext>
              </a:extLst>
            </p:cNvPr>
            <p:cNvSpPr txBox="1">
              <a:spLocks/>
            </p:cNvSpPr>
            <p:nvPr/>
          </p:nvSpPr>
          <p:spPr>
            <a:xfrm>
              <a:off x="2453579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40</a:t>
              </a:r>
              <a:r>
                <a:rPr lang="en-US" sz="52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,</a:t>
              </a:r>
              <a:r>
                <a:rPr lang="el-GR" sz="52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el-GR" sz="5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l-GR" b="1" baseline="60000" dirty="0" err="1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="" xmlns:a16="http://schemas.microsoft.com/office/drawing/2014/main" id="{E9984FE2-2576-B4DA-CE46-DF072FA301B3}"/>
                </a:ext>
              </a:extLst>
            </p:cNvPr>
            <p:cNvSpPr txBox="1">
              <a:spLocks/>
            </p:cNvSpPr>
            <p:nvPr/>
          </p:nvSpPr>
          <p:spPr>
            <a:xfrm>
              <a:off x="2453579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Λασιθίου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="" xmlns:a16="http://schemas.microsoft.com/office/drawing/2014/main" id="{C97DA73B-C561-B1E9-F3E7-7B5C62BB81F4}"/>
                </a:ext>
              </a:extLst>
            </p:cNvPr>
            <p:cNvSpPr txBox="1">
              <a:spLocks/>
            </p:cNvSpPr>
            <p:nvPr/>
          </p:nvSpPr>
          <p:spPr>
            <a:xfrm>
              <a:off x="4717123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153</a:t>
              </a:r>
              <a:r>
                <a:rPr lang="en-US" sz="52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,</a:t>
              </a:r>
              <a:r>
                <a:rPr lang="el-GR" sz="52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el-GR" sz="5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l-GR" b="1" baseline="60000" dirty="0" err="1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="" xmlns:a16="http://schemas.microsoft.com/office/drawing/2014/main" id="{10D53865-B174-9CD4-93D3-7098EEAD3CAF}"/>
                </a:ext>
              </a:extLst>
            </p:cNvPr>
            <p:cNvSpPr txBox="1">
              <a:spLocks/>
            </p:cNvSpPr>
            <p:nvPr/>
          </p:nvSpPr>
          <p:spPr>
            <a:xfrm>
              <a:off x="4717124" y="2079601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Ρεθύμνου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="" xmlns:a16="http://schemas.microsoft.com/office/drawing/2014/main" id="{7593CDAE-0DBF-0758-18D5-098BDC9B2C6E}"/>
                </a:ext>
              </a:extLst>
            </p:cNvPr>
            <p:cNvSpPr txBox="1">
              <a:spLocks/>
            </p:cNvSpPr>
            <p:nvPr/>
          </p:nvSpPr>
          <p:spPr>
            <a:xfrm>
              <a:off x="6980667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80,2</a:t>
              </a:r>
              <a:endParaRPr lang="el-GR" sz="5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l-GR" b="1" baseline="60000" dirty="0" err="1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Title 1">
              <a:extLst>
                <a:ext uri="{FF2B5EF4-FFF2-40B4-BE49-F238E27FC236}">
                  <a16:creationId xmlns="" xmlns:a16="http://schemas.microsoft.com/office/drawing/2014/main" id="{DA10937E-D746-1FB5-018A-1098399B5F71}"/>
                </a:ext>
              </a:extLst>
            </p:cNvPr>
            <p:cNvSpPr txBox="1">
              <a:spLocks/>
            </p:cNvSpPr>
            <p:nvPr/>
          </p:nvSpPr>
          <p:spPr>
            <a:xfrm>
              <a:off x="6980669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Χανίων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6044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1920" y="2200263"/>
            <a:ext cx="3733190" cy="2457473"/>
          </a:xfrm>
        </p:spPr>
        <p:txBody>
          <a:bodyPr anchor="ctr">
            <a:normAutofit fontScale="92500"/>
          </a:bodyPr>
          <a:lstStyle/>
          <a:p>
            <a:r>
              <a:rPr lang="el-GR" sz="10000" b="1" spc="-1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el-GR" sz="10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35,4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470017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Αποζημιώσεις ΕΛ.Γ.Α.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45431-EE3C-9193-F3BB-A59C64C1E6A7}"/>
              </a:ext>
            </a:extLst>
          </p:cNvPr>
          <p:cNvSpPr txBox="1">
            <a:spLocks/>
          </p:cNvSpPr>
          <p:nvPr/>
        </p:nvSpPr>
        <p:spPr>
          <a:xfrm>
            <a:off x="3288256" y="1644147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Κρήτη</a:t>
            </a:r>
          </a:p>
        </p:txBody>
      </p:sp>
    </p:spTree>
    <p:extLst>
      <p:ext uri="{BB962C8B-B14F-4D97-AF65-F5344CB8AC3E}">
        <p14:creationId xmlns="" xmlns:p14="http://schemas.microsoft.com/office/powerpoint/2010/main" val="241168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470017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Αποζημιώσεις ΕΛ.Γ.Α.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565390A-9308-7319-4850-303E220A22FB}"/>
              </a:ext>
            </a:extLst>
          </p:cNvPr>
          <p:cNvGrpSpPr/>
          <p:nvPr/>
        </p:nvGrpSpPr>
        <p:grpSpPr>
          <a:xfrm>
            <a:off x="190034" y="2079601"/>
            <a:ext cx="8808688" cy="2081592"/>
            <a:chOff x="190033" y="2079600"/>
            <a:chExt cx="8935365" cy="2111527"/>
          </a:xfrm>
        </p:grpSpPr>
        <p:sp>
          <p:nvSpPr>
            <p:cNvPr id="10" name="Subtitle 2">
              <a:extLst>
                <a:ext uri="{FF2B5EF4-FFF2-40B4-BE49-F238E27FC236}">
                  <a16:creationId xmlns="" xmlns:a16="http://schemas.microsoft.com/office/drawing/2014/main" id="{937F2899-611D-7642-7FC1-89A18645FFE8}"/>
                </a:ext>
              </a:extLst>
            </p:cNvPr>
            <p:cNvSpPr txBox="1">
              <a:spLocks/>
            </p:cNvSpPr>
            <p:nvPr/>
          </p:nvSpPr>
          <p:spPr>
            <a:xfrm>
              <a:off x="190033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26,8</a:t>
              </a:r>
            </a:p>
            <a:p>
              <a:r>
                <a:rPr lang="el-GR" b="1" baseline="60000" dirty="0" err="1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="" xmlns:a16="http://schemas.microsoft.com/office/drawing/2014/main" id="{238B3668-CD47-06FA-AE06-A83A4510BD2C}"/>
                </a:ext>
              </a:extLst>
            </p:cNvPr>
            <p:cNvSpPr txBox="1">
              <a:spLocks/>
            </p:cNvSpPr>
            <p:nvPr/>
          </p:nvSpPr>
          <p:spPr>
            <a:xfrm>
              <a:off x="190034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Ηρακλείου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="" xmlns:a16="http://schemas.microsoft.com/office/drawing/2014/main" id="{E4B34210-5EDD-5BF3-6847-DE9A605FCCDB}"/>
                </a:ext>
              </a:extLst>
            </p:cNvPr>
            <p:cNvSpPr txBox="1">
              <a:spLocks/>
            </p:cNvSpPr>
            <p:nvPr/>
          </p:nvSpPr>
          <p:spPr>
            <a:xfrm>
              <a:off x="2453579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1,1</a:t>
              </a:r>
            </a:p>
            <a:p>
              <a:r>
                <a:rPr lang="el-GR" b="1" baseline="60000" dirty="0" err="1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="" xmlns:a16="http://schemas.microsoft.com/office/drawing/2014/main" id="{D76AE7BF-7F52-6752-7F4B-3D07C367E4D5}"/>
                </a:ext>
              </a:extLst>
            </p:cNvPr>
            <p:cNvSpPr txBox="1">
              <a:spLocks/>
            </p:cNvSpPr>
            <p:nvPr/>
          </p:nvSpPr>
          <p:spPr>
            <a:xfrm>
              <a:off x="2453579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Λασιθίου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="" xmlns:a16="http://schemas.microsoft.com/office/drawing/2014/main" id="{938F6F95-FF3C-42B9-5672-EDB5234ADC4F}"/>
                </a:ext>
              </a:extLst>
            </p:cNvPr>
            <p:cNvSpPr txBox="1">
              <a:spLocks/>
            </p:cNvSpPr>
            <p:nvPr/>
          </p:nvSpPr>
          <p:spPr>
            <a:xfrm>
              <a:off x="4717123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3,5</a:t>
              </a:r>
            </a:p>
            <a:p>
              <a:r>
                <a:rPr lang="el-GR" b="1" baseline="60000" dirty="0" err="1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="" xmlns:a16="http://schemas.microsoft.com/office/drawing/2014/main" id="{4C8881F3-4D59-AAC2-B0BD-DAFAAD52264A}"/>
                </a:ext>
              </a:extLst>
            </p:cNvPr>
            <p:cNvSpPr txBox="1">
              <a:spLocks/>
            </p:cNvSpPr>
            <p:nvPr/>
          </p:nvSpPr>
          <p:spPr>
            <a:xfrm>
              <a:off x="4717124" y="2079601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Ρεθύμνου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="" xmlns:a16="http://schemas.microsoft.com/office/drawing/2014/main" id="{4CE18FB0-E1DA-A493-8F3A-7D33B1E23F69}"/>
                </a:ext>
              </a:extLst>
            </p:cNvPr>
            <p:cNvSpPr txBox="1">
              <a:spLocks/>
            </p:cNvSpPr>
            <p:nvPr/>
          </p:nvSpPr>
          <p:spPr>
            <a:xfrm>
              <a:off x="6980667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3,9</a:t>
              </a:r>
            </a:p>
            <a:p>
              <a:r>
                <a:rPr lang="el-GR" b="1" baseline="60000" dirty="0" err="1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Title 1">
              <a:extLst>
                <a:ext uri="{FF2B5EF4-FFF2-40B4-BE49-F238E27FC236}">
                  <a16:creationId xmlns="" xmlns:a16="http://schemas.microsoft.com/office/drawing/2014/main" id="{B7677680-BDB7-072F-92E8-DB3DE4074F6E}"/>
                </a:ext>
              </a:extLst>
            </p:cNvPr>
            <p:cNvSpPr txBox="1">
              <a:spLocks/>
            </p:cNvSpPr>
            <p:nvPr/>
          </p:nvSpPr>
          <p:spPr>
            <a:xfrm>
              <a:off x="6980669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Χανίων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3936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327" y="2105979"/>
            <a:ext cx="6409346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1.240.000 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spc="-15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Αποζημιώσεις καλλιεργειών </a:t>
            </a:r>
          </a:p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για τις πυρκαγιές</a:t>
            </a:r>
          </a:p>
        </p:txBody>
      </p:sp>
    </p:spTree>
    <p:extLst>
      <p:ext uri="{BB962C8B-B14F-4D97-AF65-F5344CB8AC3E}">
        <p14:creationId xmlns="" xmlns:p14="http://schemas.microsoft.com/office/powerpoint/2010/main" val="263808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53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Προγράμματα Εργασίας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ισάριθμων Οργανώσεων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Ελαιουργικών Φορέων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(Ο.Ε.Φ.)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E8C9C377-C740-CE35-BE3A-13A41819DBAA}"/>
              </a:ext>
            </a:extLst>
          </p:cNvPr>
          <p:cNvSpPr txBox="1">
            <a:spLocks/>
          </p:cNvSpPr>
          <p:nvPr/>
        </p:nvSpPr>
        <p:spPr>
          <a:xfrm>
            <a:off x="3187581" y="2796612"/>
            <a:ext cx="4572000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10</a:t>
            </a:r>
            <a:r>
              <a:rPr lang="el-GR" sz="3600" b="1" baseline="60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89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Πρόγραμμα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Αναδιάρθρωση και Μετατροπή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Αμπελώνων</a:t>
            </a:r>
          </a:p>
          <a:p>
            <a:pPr algn="l"/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Ηράκλειο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D9C6D-E9DE-72F3-69C7-56852C9D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941" y="2712730"/>
            <a:ext cx="5033473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377.292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20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Πρόγραμμα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Επενδύσεων Σε Επιχειρήσεις Οινοπαραγωγής</a:t>
            </a:r>
          </a:p>
          <a:p>
            <a:pPr algn="l"/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Ηράκλειο - Ρέθυμνο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D9C6D-E9DE-72F3-69C7-56852C9D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2303" y="2721275"/>
            <a:ext cx="5110385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537.154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057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9049" y="2080342"/>
            <a:ext cx="3605901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Γενετική Βελτίωση Ζώων</a:t>
            </a:r>
          </a:p>
        </p:txBody>
      </p:sp>
    </p:spTree>
    <p:extLst>
      <p:ext uri="{BB962C8B-B14F-4D97-AF65-F5344CB8AC3E}">
        <p14:creationId xmlns="" xmlns:p14="http://schemas.microsoft.com/office/powerpoint/2010/main" val="318809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266" y="2387992"/>
            <a:ext cx="3733190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283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470017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Πρόγραμμα «Βιολογικής Γεωργίας </a:t>
            </a:r>
          </a:p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και Κτηνοτροφίας»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5E1BB238-ADA5-34ED-D797-9A5740C67964}"/>
              </a:ext>
            </a:extLst>
          </p:cNvPr>
          <p:cNvSpPr txBox="1">
            <a:spLocks/>
          </p:cNvSpPr>
          <p:nvPr/>
        </p:nvSpPr>
        <p:spPr>
          <a:xfrm>
            <a:off x="4700189" y="3260127"/>
            <a:ext cx="3417892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72,6</a:t>
            </a:r>
          </a:p>
          <a:p>
            <a:r>
              <a:rPr lang="el-GR" b="1" baseline="600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EFA3C58-4DC6-2447-E9C1-9DD3D4571C10}"/>
              </a:ext>
            </a:extLst>
          </p:cNvPr>
          <p:cNvSpPr txBox="1">
            <a:spLocks/>
          </p:cNvSpPr>
          <p:nvPr/>
        </p:nvSpPr>
        <p:spPr>
          <a:xfrm>
            <a:off x="5208875" y="2611930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Ηράκλειο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45431-EE3C-9193-F3BB-A59C64C1E6A7}"/>
              </a:ext>
            </a:extLst>
          </p:cNvPr>
          <p:cNvSpPr txBox="1">
            <a:spLocks/>
          </p:cNvSpPr>
          <p:nvPr/>
        </p:nvSpPr>
        <p:spPr>
          <a:xfrm>
            <a:off x="1440602" y="1831876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Κρήτη</a:t>
            </a:r>
          </a:p>
        </p:txBody>
      </p:sp>
    </p:spTree>
    <p:extLst>
      <p:ext uri="{BB962C8B-B14F-4D97-AF65-F5344CB8AC3E}">
        <p14:creationId xmlns="" xmlns:p14="http://schemas.microsoft.com/office/powerpoint/2010/main" val="376667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266" y="2387992"/>
            <a:ext cx="3733190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el-GR" sz="8000" b="1" spc="-15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470017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Προϋπολογισμός 2021-22 για το </a:t>
            </a:r>
          </a:p>
          <a:p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«Τριετές Εθνικό Τομεακό Μελισσοκομικό Πρόγραμμα»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5E1BB238-ADA5-34ED-D797-9A5740C67964}"/>
              </a:ext>
            </a:extLst>
          </p:cNvPr>
          <p:cNvSpPr txBox="1">
            <a:spLocks/>
          </p:cNvSpPr>
          <p:nvPr/>
        </p:nvSpPr>
        <p:spPr>
          <a:xfrm>
            <a:off x="4700189" y="3260127"/>
            <a:ext cx="3417892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l-GR" sz="6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,3</a:t>
            </a:r>
            <a:endParaRPr lang="el-GR" sz="6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l-GR" b="1" baseline="600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EFA3C58-4DC6-2447-E9C1-9DD3D4571C10}"/>
              </a:ext>
            </a:extLst>
          </p:cNvPr>
          <p:cNvSpPr txBox="1">
            <a:spLocks/>
          </p:cNvSpPr>
          <p:nvPr/>
        </p:nvSpPr>
        <p:spPr>
          <a:xfrm>
            <a:off x="5208875" y="2611930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Ηράκλειο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45431-EE3C-9193-F3BB-A59C64C1E6A7}"/>
              </a:ext>
            </a:extLst>
          </p:cNvPr>
          <p:cNvSpPr txBox="1">
            <a:spLocks/>
          </p:cNvSpPr>
          <p:nvPr/>
        </p:nvSpPr>
        <p:spPr>
          <a:xfrm>
            <a:off x="1440602" y="1831876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Κρήτη</a:t>
            </a:r>
          </a:p>
        </p:txBody>
      </p:sp>
    </p:spTree>
    <p:extLst>
      <p:ext uri="{BB962C8B-B14F-4D97-AF65-F5344CB8AC3E}">
        <p14:creationId xmlns="" xmlns:p14="http://schemas.microsoft.com/office/powerpoint/2010/main" val="376667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912" y="2046159"/>
            <a:ext cx="3605901" cy="2457473"/>
          </a:xfrm>
        </p:spPr>
        <p:txBody>
          <a:bodyPr anchor="ctr">
            <a:normAutofit/>
          </a:bodyPr>
          <a:lstStyle/>
          <a:p>
            <a:r>
              <a:rPr lang="el-GR" sz="10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80,5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470017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Εγγειοβελτιωτικές και αρδευτικές υποδομές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5E1BB238-ADA5-34ED-D797-9A5740C67964}"/>
              </a:ext>
            </a:extLst>
          </p:cNvPr>
          <p:cNvSpPr txBox="1">
            <a:spLocks/>
          </p:cNvSpPr>
          <p:nvPr/>
        </p:nvSpPr>
        <p:spPr>
          <a:xfrm>
            <a:off x="5418459" y="3183213"/>
            <a:ext cx="2400519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29</a:t>
            </a:r>
            <a:r>
              <a:rPr lang="el-GR" b="1" baseline="60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EFA3C58-4DC6-2447-E9C1-9DD3D4571C10}"/>
              </a:ext>
            </a:extLst>
          </p:cNvPr>
          <p:cNvSpPr txBox="1">
            <a:spLocks/>
          </p:cNvSpPr>
          <p:nvPr/>
        </p:nvSpPr>
        <p:spPr>
          <a:xfrm>
            <a:off x="5418459" y="2659784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Ηράκλειο</a:t>
            </a:r>
          </a:p>
        </p:txBody>
      </p:sp>
    </p:spTree>
    <p:extLst>
      <p:ext uri="{BB962C8B-B14F-4D97-AF65-F5344CB8AC3E}">
        <p14:creationId xmlns="" xmlns:p14="http://schemas.microsoft.com/office/powerpoint/2010/main" val="2787878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470017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Προϋπολογισμός 2021-22 για το </a:t>
            </a:r>
          </a:p>
          <a:p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«Τριετές Εθνικό 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ομεακό 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ελισσοκομικό 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ρόγραμμα»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28884D3-34C0-29FD-C6C0-0BBB2FF2800C}"/>
              </a:ext>
            </a:extLst>
          </p:cNvPr>
          <p:cNvGrpSpPr/>
          <p:nvPr/>
        </p:nvGrpSpPr>
        <p:grpSpPr>
          <a:xfrm>
            <a:off x="190034" y="2079601"/>
            <a:ext cx="8808688" cy="2081592"/>
            <a:chOff x="190033" y="2079600"/>
            <a:chExt cx="8935365" cy="2111527"/>
          </a:xfrm>
        </p:grpSpPr>
        <p:sp>
          <p:nvSpPr>
            <p:cNvPr id="10" name="Subtitle 2">
              <a:extLst>
                <a:ext uri="{FF2B5EF4-FFF2-40B4-BE49-F238E27FC236}">
                  <a16:creationId xmlns="" xmlns:a16="http://schemas.microsoft.com/office/drawing/2014/main" id="{7DF9ADC6-72CB-56F3-3C7D-184041A799ED}"/>
                </a:ext>
              </a:extLst>
            </p:cNvPr>
            <p:cNvSpPr txBox="1">
              <a:spLocks/>
            </p:cNvSpPr>
            <p:nvPr/>
          </p:nvSpPr>
          <p:spPr>
            <a:xfrm>
              <a:off x="190033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1,3</a:t>
              </a:r>
              <a:endParaRPr lang="el-GR" sz="5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l-GR" b="1" baseline="60000" dirty="0" err="1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="" xmlns:a16="http://schemas.microsoft.com/office/drawing/2014/main" id="{9BB0A577-149A-D2FC-4B0E-7857E85C375C}"/>
                </a:ext>
              </a:extLst>
            </p:cNvPr>
            <p:cNvSpPr txBox="1">
              <a:spLocks/>
            </p:cNvSpPr>
            <p:nvPr/>
          </p:nvSpPr>
          <p:spPr>
            <a:xfrm>
              <a:off x="190034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Ηρακλείου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="" xmlns:a16="http://schemas.microsoft.com/office/drawing/2014/main" id="{CACAB0F4-7F0C-F999-26BC-A0242BF70783}"/>
                </a:ext>
              </a:extLst>
            </p:cNvPr>
            <p:cNvSpPr txBox="1">
              <a:spLocks/>
            </p:cNvSpPr>
            <p:nvPr/>
          </p:nvSpPr>
          <p:spPr>
            <a:xfrm>
              <a:off x="2453579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150,0</a:t>
              </a:r>
            </a:p>
            <a:p>
              <a:r>
                <a:rPr lang="el-GR" b="1" baseline="60000" dirty="0" err="1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χιλ.ευρώ</a:t>
              </a:r>
              <a:endParaRPr lang="el-GR" baseline="60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="" xmlns:a16="http://schemas.microsoft.com/office/drawing/2014/main" id="{BF95680B-4C40-FC9F-0B4C-02052400E922}"/>
                </a:ext>
              </a:extLst>
            </p:cNvPr>
            <p:cNvSpPr txBox="1">
              <a:spLocks/>
            </p:cNvSpPr>
            <p:nvPr/>
          </p:nvSpPr>
          <p:spPr>
            <a:xfrm>
              <a:off x="2453579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Λασιθίου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="" xmlns:a16="http://schemas.microsoft.com/office/drawing/2014/main" id="{16C539B4-044A-0333-DD36-1BC1F2B71AC1}"/>
                </a:ext>
              </a:extLst>
            </p:cNvPr>
            <p:cNvSpPr txBox="1">
              <a:spLocks/>
            </p:cNvSpPr>
            <p:nvPr/>
          </p:nvSpPr>
          <p:spPr>
            <a:xfrm>
              <a:off x="4717123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537,6</a:t>
              </a:r>
              <a:endParaRPr lang="el-GR" sz="5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l-GR" b="1" baseline="60000" dirty="0" err="1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χιλ</a:t>
              </a:r>
              <a:r>
                <a:rPr lang="el-GR" b="1" baseline="60000" dirty="0" err="1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.ευρώ</a:t>
              </a:r>
              <a:endParaRPr lang="el-GR" baseline="6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="" xmlns:a16="http://schemas.microsoft.com/office/drawing/2014/main" id="{17B462E8-6307-D769-5CF0-9D6DF05B32B4}"/>
                </a:ext>
              </a:extLst>
            </p:cNvPr>
            <p:cNvSpPr txBox="1">
              <a:spLocks/>
            </p:cNvSpPr>
            <p:nvPr/>
          </p:nvSpPr>
          <p:spPr>
            <a:xfrm>
              <a:off x="4717124" y="2079601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Ρεθύμνου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="" xmlns:a16="http://schemas.microsoft.com/office/drawing/2014/main" id="{1834D51D-CCBF-3F90-20B7-8DD9A348AC72}"/>
                </a:ext>
              </a:extLst>
            </p:cNvPr>
            <p:cNvSpPr txBox="1">
              <a:spLocks/>
            </p:cNvSpPr>
            <p:nvPr/>
          </p:nvSpPr>
          <p:spPr>
            <a:xfrm>
              <a:off x="6980667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el-GR" sz="5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l-GR" b="1" baseline="60000" dirty="0" err="1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Title 1">
              <a:extLst>
                <a:ext uri="{FF2B5EF4-FFF2-40B4-BE49-F238E27FC236}">
                  <a16:creationId xmlns="" xmlns:a16="http://schemas.microsoft.com/office/drawing/2014/main" id="{58E54DCB-CF48-388D-9EFF-59CE10F92631}"/>
                </a:ext>
              </a:extLst>
            </p:cNvPr>
            <p:cNvSpPr txBox="1">
              <a:spLocks/>
            </p:cNvSpPr>
            <p:nvPr/>
          </p:nvSpPr>
          <p:spPr>
            <a:xfrm>
              <a:off x="6980669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Χανίων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073456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534" y="2063251"/>
            <a:ext cx="5118931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300.000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χιλ.ευρώ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Αναλύσεις μελιού </a:t>
            </a:r>
          </a:p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και λοιπών προϊόντων κυψέλης</a:t>
            </a:r>
          </a:p>
        </p:txBody>
      </p:sp>
    </p:spTree>
    <p:extLst>
      <p:ext uri="{BB962C8B-B14F-4D97-AF65-F5344CB8AC3E}">
        <p14:creationId xmlns="" xmlns:p14="http://schemas.microsoft.com/office/powerpoint/2010/main" val="4124137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534" y="2063251"/>
            <a:ext cx="5118931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388.675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χιλ.ευρώ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Εναλλακτικός τρόπος αξιοποίησης </a:t>
            </a:r>
          </a:p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των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αλλόχθονων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ιχθύων</a:t>
            </a:r>
          </a:p>
        </p:txBody>
      </p:sp>
    </p:spTree>
    <p:extLst>
      <p:ext uri="{BB962C8B-B14F-4D97-AF65-F5344CB8AC3E}">
        <p14:creationId xmlns="" xmlns:p14="http://schemas.microsoft.com/office/powerpoint/2010/main" val="1881816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534" y="2864531"/>
            <a:ext cx="5118931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417.599 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χιλ.ευρώ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06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Ανάπτυξη Καινοτόμων μέτρων </a:t>
            </a:r>
          </a:p>
          <a:p>
            <a:pPr>
              <a:lnSpc>
                <a:spcPct val="100000"/>
              </a:lnSpc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Καταγραφής, Χαρτογράφησης και Περιορισμού των πληθυσμών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λαγοκέφαλου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και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λεοντόψαρου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459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534" y="2063251"/>
            <a:ext cx="5118931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551.633  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χιλ.ευρώ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58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Σχεδιασμός και πιλοτική εφαρμογή μεθόδων εμπορικής αξιοποίησης </a:t>
            </a:r>
          </a:p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των ξένων ειδών</a:t>
            </a:r>
          </a:p>
        </p:txBody>
      </p:sp>
    </p:spTree>
    <p:extLst>
      <p:ext uri="{BB962C8B-B14F-4D97-AF65-F5344CB8AC3E}">
        <p14:creationId xmlns="" xmlns:p14="http://schemas.microsoft.com/office/powerpoint/2010/main" val="4274188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5185" y="2822712"/>
            <a:ext cx="3733190" cy="1914258"/>
          </a:xfrm>
        </p:spPr>
        <p:txBody>
          <a:bodyPr anchor="ctr">
            <a:normAutofit/>
          </a:bodyPr>
          <a:lstStyle/>
          <a:p>
            <a:r>
              <a:rPr lang="el-GR" sz="6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720.000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470017"/>
            <a:ext cx="7722758" cy="1651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Αποζημιώσεις στον τομέα της αλιείας </a:t>
            </a:r>
          </a:p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για το πρόσθετο κόστος που προέκυψε από τον πόλεμο στην Ουκρανία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45431-EE3C-9193-F3BB-A59C64C1E6A7}"/>
              </a:ext>
            </a:extLst>
          </p:cNvPr>
          <p:cNvSpPr txBox="1">
            <a:spLocks/>
          </p:cNvSpPr>
          <p:nvPr/>
        </p:nvSpPr>
        <p:spPr>
          <a:xfrm>
            <a:off x="3151521" y="2236128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Κρήτη</a:t>
            </a:r>
          </a:p>
        </p:txBody>
      </p:sp>
    </p:spTree>
    <p:extLst>
      <p:ext uri="{BB962C8B-B14F-4D97-AF65-F5344CB8AC3E}">
        <p14:creationId xmlns="" xmlns:p14="http://schemas.microsoft.com/office/powerpoint/2010/main" val="3115889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Βελτίωση οδοποιίας υφιστάμενου αγροτικού δρόμου Δήμου Χερσονήσου</a:t>
            </a:r>
          </a:p>
          <a:p>
            <a:pPr algn="l"/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Ηράκλειο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D9C6D-E9DE-72F3-69C7-56852C9D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941" y="2712730"/>
            <a:ext cx="5033473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964.000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χιλ</a:t>
            </a: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949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Βελτίωση πρόσβασης σε γεωργική γη και κτηνοτροφικές εκμεταλλεύσεις στην Κοινότητα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Παλαικάστρου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Λασίθι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D9C6D-E9DE-72F3-69C7-56852C9D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941" y="2712730"/>
            <a:ext cx="5033473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408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Βελτίωση βατότητας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αγροκτηνοτροφικής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οδού εντός Κοινοτήτων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Αποδούλου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Νίθαυρης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Δήμου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Αμαρίου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Ρέθυμνο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D9C6D-E9DE-72F3-69C7-56852C9D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941" y="2712730"/>
            <a:ext cx="5033473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31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Βελτίωση πρόσβασης σε γεωργική γη και κτηνοτροφικές εκμεταλλεύσεις, βελτίωση αγροτικής οδού Κεφάλα –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Σέμπρωνα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Χανιά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D9C6D-E9DE-72F3-69C7-56852C9D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941" y="2712730"/>
            <a:ext cx="5033473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54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9049" y="2080342"/>
            <a:ext cx="3605901" cy="2457473"/>
          </a:xfrm>
        </p:spPr>
        <p:txBody>
          <a:bodyPr anchor="ctr">
            <a:normAutofit/>
          </a:bodyPr>
          <a:lstStyle/>
          <a:p>
            <a:r>
              <a:rPr lang="el-GR" sz="10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11,4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Αρδευτικό δίκτυο φράγματος Πανοράματος Ηρακλείου Κρήτης </a:t>
            </a:r>
          </a:p>
        </p:txBody>
      </p:sp>
    </p:spTree>
    <p:extLst>
      <p:ext uri="{BB962C8B-B14F-4D97-AF65-F5344CB8AC3E}">
        <p14:creationId xmlns="" xmlns:p14="http://schemas.microsoft.com/office/powerpoint/2010/main" val="3660926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Τοπικά προγράμματα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Ηράκλειο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74508BA1-6264-A3C5-564A-6A4AC99C3B58}"/>
              </a:ext>
            </a:extLst>
          </p:cNvPr>
          <p:cNvSpPr txBox="1">
            <a:spLocks/>
          </p:cNvSpPr>
          <p:nvPr/>
        </p:nvSpPr>
        <p:spPr>
          <a:xfrm>
            <a:off x="637532" y="3426863"/>
            <a:ext cx="3733190" cy="191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55 </a:t>
            </a:r>
            <a:r>
              <a:rPr lang="el-GR" sz="3600" b="1" spc="-15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82D882E0-AF51-14A8-A643-669098792A0F}"/>
              </a:ext>
            </a:extLst>
          </p:cNvPr>
          <p:cNvSpPr txBox="1">
            <a:spLocks/>
          </p:cNvSpPr>
          <p:nvPr/>
        </p:nvSpPr>
        <p:spPr>
          <a:xfrm>
            <a:off x="4819833" y="3610503"/>
            <a:ext cx="3417892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30,6</a:t>
            </a:r>
          </a:p>
          <a:p>
            <a:r>
              <a:rPr lang="el-GR" b="1" baseline="600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B3CA805-30DE-86CB-1654-052A833804D4}"/>
              </a:ext>
            </a:extLst>
          </p:cNvPr>
          <p:cNvSpPr txBox="1">
            <a:spLocks/>
          </p:cNvSpPr>
          <p:nvPr/>
        </p:nvSpPr>
        <p:spPr>
          <a:xfrm>
            <a:off x="5328519" y="2962306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Ηράκλειο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442E747-3485-BBB7-D886-993C9F5CFC4D}"/>
              </a:ext>
            </a:extLst>
          </p:cNvPr>
          <p:cNvSpPr txBox="1">
            <a:spLocks/>
          </p:cNvSpPr>
          <p:nvPr/>
        </p:nvSpPr>
        <p:spPr>
          <a:xfrm>
            <a:off x="1303868" y="2694999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Κρήτη</a:t>
            </a:r>
          </a:p>
        </p:txBody>
      </p:sp>
    </p:spTree>
    <p:extLst>
      <p:ext uri="{BB962C8B-B14F-4D97-AF65-F5344CB8AC3E}">
        <p14:creationId xmlns="" xmlns:p14="http://schemas.microsoft.com/office/powerpoint/2010/main" val="690248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νέα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τοπικά αναπτυξιακά 	προγράμματα LEADER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E8C9C377-C740-CE35-BE3A-13A41819DBAA}"/>
              </a:ext>
            </a:extLst>
          </p:cNvPr>
          <p:cNvSpPr txBox="1">
            <a:spLocks/>
          </p:cNvSpPr>
          <p:nvPr/>
        </p:nvSpPr>
        <p:spPr>
          <a:xfrm>
            <a:off x="3187581" y="2796612"/>
            <a:ext cx="4572000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236</a:t>
            </a:r>
            <a:r>
              <a:rPr lang="el-GR" sz="3600" b="1" baseline="60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300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Πρόγραμμα της εξισωτικής αποζημίωσης</a:t>
            </a:r>
          </a:p>
          <a:p>
            <a:pPr algn="l"/>
            <a:endParaRPr lang="el-G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Στήριξη της γεωργικής δραστηριότητας και του εισοδήματος των παραγωγών σε ορεινές και μειονεκτικές περιοχές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18655F47-81B5-405F-7221-6C834E6C2D32}"/>
              </a:ext>
            </a:extLst>
          </p:cNvPr>
          <p:cNvSpPr txBox="1">
            <a:spLocks/>
          </p:cNvSpPr>
          <p:nvPr/>
        </p:nvSpPr>
        <p:spPr>
          <a:xfrm>
            <a:off x="637532" y="3426864"/>
            <a:ext cx="3733190" cy="191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370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spc="-15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D46FBF79-B05F-DA95-6022-92BB89351DC9}"/>
              </a:ext>
            </a:extLst>
          </p:cNvPr>
          <p:cNvSpPr txBox="1">
            <a:spLocks/>
          </p:cNvSpPr>
          <p:nvPr/>
        </p:nvSpPr>
        <p:spPr>
          <a:xfrm>
            <a:off x="4819833" y="3755784"/>
            <a:ext cx="3417892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132</a:t>
            </a:r>
          </a:p>
          <a:p>
            <a:r>
              <a:rPr lang="el-GR" b="1" baseline="600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8CB866B-4946-CFA6-2BCA-0AB181F1AB9B}"/>
              </a:ext>
            </a:extLst>
          </p:cNvPr>
          <p:cNvSpPr txBox="1">
            <a:spLocks/>
          </p:cNvSpPr>
          <p:nvPr/>
        </p:nvSpPr>
        <p:spPr>
          <a:xfrm>
            <a:off x="5328519" y="3107587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Ηράκλειο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8BFAADC-DC73-AFB8-1D6B-B9648C3C9FCD}"/>
              </a:ext>
            </a:extLst>
          </p:cNvPr>
          <p:cNvSpPr txBox="1">
            <a:spLocks/>
          </p:cNvSpPr>
          <p:nvPr/>
        </p:nvSpPr>
        <p:spPr>
          <a:xfrm>
            <a:off x="1303868" y="2840280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Κρήτη</a:t>
            </a:r>
          </a:p>
        </p:txBody>
      </p:sp>
    </p:spTree>
    <p:extLst>
      <p:ext uri="{BB962C8B-B14F-4D97-AF65-F5344CB8AC3E}">
        <p14:creationId xmlns="" xmlns:p14="http://schemas.microsoft.com/office/powerpoint/2010/main" val="2554943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377073"/>
            <a:ext cx="7722758" cy="229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6.000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νέοι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γεωργοί και κτηνοτρόφοι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Κρήτης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ενισχύονται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πόρους  </a:t>
            </a:r>
            <a:endParaRPr lang="el-GR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18655F47-81B5-405F-7221-6C834E6C2D32}"/>
              </a:ext>
            </a:extLst>
          </p:cNvPr>
          <p:cNvSpPr txBox="1">
            <a:spLocks/>
          </p:cNvSpPr>
          <p:nvPr/>
        </p:nvSpPr>
        <p:spPr>
          <a:xfrm>
            <a:off x="710621" y="2667786"/>
            <a:ext cx="3733190" cy="191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188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spc="-15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D46FBF79-B05F-DA95-6022-92BB89351DC9}"/>
              </a:ext>
            </a:extLst>
          </p:cNvPr>
          <p:cNvSpPr txBox="1">
            <a:spLocks/>
          </p:cNvSpPr>
          <p:nvPr/>
        </p:nvSpPr>
        <p:spPr>
          <a:xfrm>
            <a:off x="4819833" y="3755784"/>
            <a:ext cx="3417892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57,7</a:t>
            </a:r>
          </a:p>
          <a:p>
            <a:r>
              <a:rPr lang="el-GR" b="1" baseline="600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8CB866B-4946-CFA6-2BCA-0AB181F1AB9B}"/>
              </a:ext>
            </a:extLst>
          </p:cNvPr>
          <p:cNvSpPr txBox="1">
            <a:spLocks/>
          </p:cNvSpPr>
          <p:nvPr/>
        </p:nvSpPr>
        <p:spPr>
          <a:xfrm>
            <a:off x="5328519" y="3107587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Ηράκλειο</a:t>
            </a:r>
          </a:p>
        </p:txBody>
      </p:sp>
    </p:spTree>
    <p:extLst>
      <p:ext uri="{BB962C8B-B14F-4D97-AF65-F5344CB8AC3E}">
        <p14:creationId xmlns="" xmlns:p14="http://schemas.microsoft.com/office/powerpoint/2010/main" val="4035832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496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Ένταξη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738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επιλαχόντων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νέων γεωργών και κτηνοτρόφων της Κρήτης</a:t>
            </a:r>
            <a:endParaRPr lang="el-GR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668B6F4-4949-C4FE-02B9-ECB8BB54CA01}"/>
              </a:ext>
            </a:extLst>
          </p:cNvPr>
          <p:cNvGrpSpPr/>
          <p:nvPr/>
        </p:nvGrpSpPr>
        <p:grpSpPr>
          <a:xfrm>
            <a:off x="1887950" y="2065998"/>
            <a:ext cx="4859052" cy="3659926"/>
            <a:chOff x="1364328" y="2094279"/>
            <a:chExt cx="4859052" cy="3659926"/>
          </a:xfrm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646295F6-9E57-32E8-AB2E-75C267E5064E}"/>
                </a:ext>
              </a:extLst>
            </p:cNvPr>
            <p:cNvSpPr/>
            <p:nvPr/>
          </p:nvSpPr>
          <p:spPr>
            <a:xfrm>
              <a:off x="2421490" y="2403835"/>
              <a:ext cx="3159178" cy="3157979"/>
            </a:xfrm>
            <a:prstGeom prst="ellipse">
              <a:avLst/>
            </a:prstGeom>
            <a:noFill/>
            <a:ln>
              <a:solidFill>
                <a:srgbClr val="4CB9E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ubtitle 2">
              <a:extLst>
                <a:ext uri="{FF2B5EF4-FFF2-40B4-BE49-F238E27FC236}">
                  <a16:creationId xmlns="" xmlns:a16="http://schemas.microsoft.com/office/drawing/2014/main" id="{E4BAA45C-2BF5-FB07-E472-B1638F0CB5EE}"/>
                </a:ext>
              </a:extLst>
            </p:cNvPr>
            <p:cNvSpPr txBox="1">
              <a:spLocks/>
            </p:cNvSpPr>
            <p:nvPr/>
          </p:nvSpPr>
          <p:spPr>
            <a:xfrm>
              <a:off x="1899060" y="2094279"/>
              <a:ext cx="2114323" cy="14960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330</a:t>
              </a:r>
            </a:p>
            <a:p>
              <a:r>
                <a:rPr lang="el-GR" b="1" baseline="600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Ν. Ηρακλείου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="" xmlns:a16="http://schemas.microsoft.com/office/drawing/2014/main" id="{D7A60C7D-849B-A40B-C603-DAB41EEBBFEA}"/>
                </a:ext>
              </a:extLst>
            </p:cNvPr>
            <p:cNvSpPr txBox="1">
              <a:spLocks/>
            </p:cNvSpPr>
            <p:nvPr/>
          </p:nvSpPr>
          <p:spPr>
            <a:xfrm>
              <a:off x="1364328" y="3786296"/>
              <a:ext cx="2114323" cy="14960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183</a:t>
              </a:r>
            </a:p>
            <a:p>
              <a:r>
                <a:rPr lang="el-GR" b="1" baseline="600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Ν. Λασιθίου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="" xmlns:a16="http://schemas.microsoft.com/office/drawing/2014/main" id="{41BED45A-B528-A6FF-2F44-8A837D5FC632}"/>
                </a:ext>
              </a:extLst>
            </p:cNvPr>
            <p:cNvSpPr txBox="1">
              <a:spLocks/>
            </p:cNvSpPr>
            <p:nvPr/>
          </p:nvSpPr>
          <p:spPr>
            <a:xfrm>
              <a:off x="3726271" y="4258129"/>
              <a:ext cx="2114323" cy="14960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59</a:t>
              </a:r>
            </a:p>
            <a:p>
              <a:r>
                <a:rPr lang="el-GR" b="1" baseline="600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Ν. Ρεθύμνου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="" xmlns:a16="http://schemas.microsoft.com/office/drawing/2014/main" id="{7E5665AD-F1AA-811E-D3B4-D39D07467208}"/>
                </a:ext>
              </a:extLst>
            </p:cNvPr>
            <p:cNvSpPr txBox="1">
              <a:spLocks/>
            </p:cNvSpPr>
            <p:nvPr/>
          </p:nvSpPr>
          <p:spPr>
            <a:xfrm>
              <a:off x="4109057" y="2607275"/>
              <a:ext cx="2114323" cy="14960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166</a:t>
              </a:r>
            </a:p>
            <a:p>
              <a:r>
                <a:rPr lang="el-GR" b="1" baseline="600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Ν. Χανίων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811933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Προγράμματα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Αγροτικής Ανάπτυξης</a:t>
            </a:r>
            <a:endParaRPr lang="el-GR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74508BA1-6264-A3C5-564A-6A4AC99C3B58}"/>
              </a:ext>
            </a:extLst>
          </p:cNvPr>
          <p:cNvSpPr txBox="1">
            <a:spLocks/>
          </p:cNvSpPr>
          <p:nvPr/>
        </p:nvSpPr>
        <p:spPr>
          <a:xfrm>
            <a:off x="838810" y="2722502"/>
            <a:ext cx="3733190" cy="191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71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650.592</a:t>
            </a:r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έργα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442E747-3485-BBB7-D886-993C9F5CFC4D}"/>
              </a:ext>
            </a:extLst>
          </p:cNvPr>
          <p:cNvSpPr txBox="1">
            <a:spLocks/>
          </p:cNvSpPr>
          <p:nvPr/>
        </p:nvSpPr>
        <p:spPr>
          <a:xfrm>
            <a:off x="947422" y="1994826"/>
            <a:ext cx="3515966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Περιφέρεια Κρήτης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018F93-7725-1D44-8561-632CA8F7D141}"/>
              </a:ext>
            </a:extLst>
          </p:cNvPr>
          <p:cNvSpPr txBox="1">
            <a:spLocks/>
          </p:cNvSpPr>
          <p:nvPr/>
        </p:nvSpPr>
        <p:spPr>
          <a:xfrm>
            <a:off x="4572000" y="2978049"/>
            <a:ext cx="3733190" cy="191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71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1,2 </a:t>
            </a:r>
            <a:r>
              <a:rPr lang="el-GR" sz="3600" b="1" spc="-15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Δισ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814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Προγράμματα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Αγροτικής Ανάπτυξης</a:t>
            </a:r>
            <a:endParaRPr lang="el-GR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4E1DDD7-EEE4-D376-3A4E-2B9D9399D313}"/>
              </a:ext>
            </a:extLst>
          </p:cNvPr>
          <p:cNvGrpSpPr/>
          <p:nvPr/>
        </p:nvGrpSpPr>
        <p:grpSpPr>
          <a:xfrm>
            <a:off x="190034" y="2079601"/>
            <a:ext cx="8808688" cy="2081592"/>
            <a:chOff x="190033" y="2079600"/>
            <a:chExt cx="8935365" cy="2111527"/>
          </a:xfrm>
        </p:grpSpPr>
        <p:sp>
          <p:nvSpPr>
            <p:cNvPr id="4" name="Subtitle 2">
              <a:extLst>
                <a:ext uri="{FF2B5EF4-FFF2-40B4-BE49-F238E27FC236}">
                  <a16:creationId xmlns="" xmlns:a16="http://schemas.microsoft.com/office/drawing/2014/main" id="{E4BAA45C-2BF5-FB07-E472-B1638F0CB5EE}"/>
                </a:ext>
              </a:extLst>
            </p:cNvPr>
            <p:cNvSpPr txBox="1">
              <a:spLocks/>
            </p:cNvSpPr>
            <p:nvPr/>
          </p:nvSpPr>
          <p:spPr>
            <a:xfrm>
              <a:off x="190033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432,4</a:t>
              </a:r>
            </a:p>
            <a:p>
              <a:r>
                <a:rPr lang="el-GR" b="1" baseline="60000" dirty="0" err="1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="" xmlns:a16="http://schemas.microsoft.com/office/drawing/2014/main" id="{24894B69-C959-4202-4B94-B2558B005099}"/>
                </a:ext>
              </a:extLst>
            </p:cNvPr>
            <p:cNvSpPr txBox="1">
              <a:spLocks/>
            </p:cNvSpPr>
            <p:nvPr/>
          </p:nvSpPr>
          <p:spPr>
            <a:xfrm>
              <a:off x="190034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Ηρακλείου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="" xmlns:a16="http://schemas.microsoft.com/office/drawing/2014/main" id="{D7A60C7D-849B-A40B-C603-DAB41EEBBFEA}"/>
                </a:ext>
              </a:extLst>
            </p:cNvPr>
            <p:cNvSpPr txBox="1">
              <a:spLocks/>
            </p:cNvSpPr>
            <p:nvPr/>
          </p:nvSpPr>
          <p:spPr>
            <a:xfrm>
              <a:off x="2453579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131,2</a:t>
              </a:r>
            </a:p>
            <a:p>
              <a:r>
                <a:rPr lang="el-GR" b="1" baseline="60000" dirty="0" err="1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="" xmlns:a16="http://schemas.microsoft.com/office/drawing/2014/main" id="{3572F704-19C3-8019-51D3-77B9E691ED8F}"/>
                </a:ext>
              </a:extLst>
            </p:cNvPr>
            <p:cNvSpPr txBox="1">
              <a:spLocks/>
            </p:cNvSpPr>
            <p:nvPr/>
          </p:nvSpPr>
          <p:spPr>
            <a:xfrm>
              <a:off x="2453579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Λασιθίου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="" xmlns:a16="http://schemas.microsoft.com/office/drawing/2014/main" id="{41BED45A-B528-A6FF-2F44-8A837D5FC632}"/>
                </a:ext>
              </a:extLst>
            </p:cNvPr>
            <p:cNvSpPr txBox="1">
              <a:spLocks/>
            </p:cNvSpPr>
            <p:nvPr/>
          </p:nvSpPr>
          <p:spPr>
            <a:xfrm>
              <a:off x="4717123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396,4</a:t>
              </a:r>
            </a:p>
            <a:p>
              <a:r>
                <a:rPr lang="el-GR" b="1" baseline="60000" dirty="0" err="1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="" xmlns:a16="http://schemas.microsoft.com/office/drawing/2014/main" id="{5262833E-0FF0-5AA9-8972-A06C29E3A3B5}"/>
                </a:ext>
              </a:extLst>
            </p:cNvPr>
            <p:cNvSpPr txBox="1">
              <a:spLocks/>
            </p:cNvSpPr>
            <p:nvPr/>
          </p:nvSpPr>
          <p:spPr>
            <a:xfrm>
              <a:off x="4717124" y="2079601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Ρεθύμνου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="" xmlns:a16="http://schemas.microsoft.com/office/drawing/2014/main" id="{7E5665AD-F1AA-811E-D3B4-D39D07467208}"/>
                </a:ext>
              </a:extLst>
            </p:cNvPr>
            <p:cNvSpPr txBox="1">
              <a:spLocks/>
            </p:cNvSpPr>
            <p:nvPr/>
          </p:nvSpPr>
          <p:spPr>
            <a:xfrm>
              <a:off x="6980667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5200" b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221,6</a:t>
              </a:r>
            </a:p>
            <a:p>
              <a:r>
                <a:rPr lang="el-GR" b="1" baseline="60000" dirty="0" err="1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="" xmlns:a16="http://schemas.microsoft.com/office/drawing/2014/main" id="{4524D48D-AF14-3B23-4587-A7B0A7B4F358}"/>
                </a:ext>
              </a:extLst>
            </p:cNvPr>
            <p:cNvSpPr txBox="1">
              <a:spLocks/>
            </p:cNvSpPr>
            <p:nvPr/>
          </p:nvSpPr>
          <p:spPr>
            <a:xfrm>
              <a:off x="6980669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Χανίων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31983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837 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Επενδυτικά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Σχέδια Βελτίωσης για 	τον εκσυγχρονισμό των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γεωργο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κτηνοτροφικών 	εκμεταλλεύσεων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E8C9C377-C740-CE35-BE3A-13A41819DBAA}"/>
              </a:ext>
            </a:extLst>
          </p:cNvPr>
          <p:cNvSpPr txBox="1">
            <a:spLocks/>
          </p:cNvSpPr>
          <p:nvPr/>
        </p:nvSpPr>
        <p:spPr>
          <a:xfrm>
            <a:off x="3187581" y="2796612"/>
            <a:ext cx="4572000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46,3</a:t>
            </a:r>
            <a:r>
              <a:rPr lang="el-GR" sz="3600" b="1" baseline="60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8D288A-F511-5E6C-392B-CCA48708799D}"/>
              </a:ext>
            </a:extLst>
          </p:cNvPr>
          <p:cNvSpPr txBox="1">
            <a:spLocks/>
          </p:cNvSpPr>
          <p:nvPr/>
        </p:nvSpPr>
        <p:spPr>
          <a:xfrm>
            <a:off x="2726320" y="4134328"/>
            <a:ext cx="4503422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28</a:t>
            </a:r>
            <a:r>
              <a:rPr lang="el-GR" sz="6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,7</a:t>
            </a:r>
            <a:r>
              <a:rPr lang="el-GR" b="1" baseline="60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F69231B-30B7-D657-1BF7-3A466D010677}"/>
              </a:ext>
            </a:extLst>
          </p:cNvPr>
          <p:cNvSpPr txBox="1">
            <a:spLocks/>
          </p:cNvSpPr>
          <p:nvPr/>
        </p:nvSpPr>
        <p:spPr>
          <a:xfrm>
            <a:off x="1372024" y="4314203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Ηράκλειο</a:t>
            </a:r>
          </a:p>
        </p:txBody>
      </p:sp>
    </p:spTree>
    <p:extLst>
      <p:ext uri="{BB962C8B-B14F-4D97-AF65-F5344CB8AC3E}">
        <p14:creationId xmlns="" xmlns:p14="http://schemas.microsoft.com/office/powerpoint/2010/main" val="2648277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837 Επενδυτικά Σχέδια Βελτίωσης για 	τον εκσυγχρονισμό των </a:t>
            </a:r>
            <a:r>
              <a:rPr lang="el-GR" sz="2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γεωργο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	κτηνοτροφικών 	εκμεταλλεύσεων</a:t>
            </a:r>
          </a:p>
          <a:p>
            <a:pPr algn="l"/>
            <a:endParaRPr lang="el-GR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="" xmlns:a16="http://schemas.microsoft.com/office/drawing/2014/main" id="{84E1DDD7-EEE4-D376-3A4E-2B9D9399D313}"/>
              </a:ext>
            </a:extLst>
          </p:cNvPr>
          <p:cNvGrpSpPr/>
          <p:nvPr/>
        </p:nvGrpSpPr>
        <p:grpSpPr>
          <a:xfrm>
            <a:off x="190034" y="2079601"/>
            <a:ext cx="8808688" cy="2081592"/>
            <a:chOff x="190033" y="2079600"/>
            <a:chExt cx="8935365" cy="2111527"/>
          </a:xfrm>
        </p:grpSpPr>
        <p:sp>
          <p:nvSpPr>
            <p:cNvPr id="4" name="Subtitle 2">
              <a:extLst>
                <a:ext uri="{FF2B5EF4-FFF2-40B4-BE49-F238E27FC236}">
                  <a16:creationId xmlns="" xmlns:a16="http://schemas.microsoft.com/office/drawing/2014/main" id="{E4BAA45C-2BF5-FB07-E472-B1638F0CB5EE}"/>
                </a:ext>
              </a:extLst>
            </p:cNvPr>
            <p:cNvSpPr txBox="1">
              <a:spLocks/>
            </p:cNvSpPr>
            <p:nvPr/>
          </p:nvSpPr>
          <p:spPr>
            <a:xfrm>
              <a:off x="190033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2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28</a:t>
              </a:r>
              <a:r>
                <a:rPr lang="el-GR" sz="52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,</a:t>
              </a:r>
              <a:r>
                <a:rPr lang="en-US" sz="52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el-GR" sz="5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l-GR" b="1" baseline="60000" dirty="0" err="1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="" xmlns:a16="http://schemas.microsoft.com/office/drawing/2014/main" id="{24894B69-C959-4202-4B94-B2558B005099}"/>
                </a:ext>
              </a:extLst>
            </p:cNvPr>
            <p:cNvSpPr txBox="1">
              <a:spLocks/>
            </p:cNvSpPr>
            <p:nvPr/>
          </p:nvSpPr>
          <p:spPr>
            <a:xfrm>
              <a:off x="190034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Ηρακλείου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="" xmlns:a16="http://schemas.microsoft.com/office/drawing/2014/main" id="{D7A60C7D-849B-A40B-C603-DAB41EEBBFEA}"/>
                </a:ext>
              </a:extLst>
            </p:cNvPr>
            <p:cNvSpPr txBox="1">
              <a:spLocks/>
            </p:cNvSpPr>
            <p:nvPr/>
          </p:nvSpPr>
          <p:spPr>
            <a:xfrm>
              <a:off x="2453579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2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el-GR" sz="5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l-GR" b="1" baseline="60000" dirty="0" err="1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="" xmlns:a16="http://schemas.microsoft.com/office/drawing/2014/main" id="{3572F704-19C3-8019-51D3-77B9E691ED8F}"/>
                </a:ext>
              </a:extLst>
            </p:cNvPr>
            <p:cNvSpPr txBox="1">
              <a:spLocks/>
            </p:cNvSpPr>
            <p:nvPr/>
          </p:nvSpPr>
          <p:spPr>
            <a:xfrm>
              <a:off x="2453579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Λασιθίου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="" xmlns:a16="http://schemas.microsoft.com/office/drawing/2014/main" id="{41BED45A-B528-A6FF-2F44-8A837D5FC632}"/>
                </a:ext>
              </a:extLst>
            </p:cNvPr>
            <p:cNvSpPr txBox="1">
              <a:spLocks/>
            </p:cNvSpPr>
            <p:nvPr/>
          </p:nvSpPr>
          <p:spPr>
            <a:xfrm>
              <a:off x="4717123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2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17,5</a:t>
              </a:r>
              <a:endParaRPr lang="el-GR" sz="5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l-GR" b="1" baseline="60000" dirty="0" err="1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="" xmlns:a16="http://schemas.microsoft.com/office/drawing/2014/main" id="{5262833E-0FF0-5AA9-8972-A06C29E3A3B5}"/>
                </a:ext>
              </a:extLst>
            </p:cNvPr>
            <p:cNvSpPr txBox="1">
              <a:spLocks/>
            </p:cNvSpPr>
            <p:nvPr/>
          </p:nvSpPr>
          <p:spPr>
            <a:xfrm>
              <a:off x="4717124" y="2079601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Ρεθύμνου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="" xmlns:a16="http://schemas.microsoft.com/office/drawing/2014/main" id="{7E5665AD-F1AA-811E-D3B4-D39D07467208}"/>
                </a:ext>
              </a:extLst>
            </p:cNvPr>
            <p:cNvSpPr txBox="1">
              <a:spLocks/>
            </p:cNvSpPr>
            <p:nvPr/>
          </p:nvSpPr>
          <p:spPr>
            <a:xfrm>
              <a:off x="6980667" y="2673536"/>
              <a:ext cx="2144729" cy="1517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2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16</a:t>
              </a:r>
              <a:endParaRPr lang="el-GR" sz="5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l-GR" b="1" baseline="60000" dirty="0" err="1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εκατ.ευρώ</a:t>
              </a:r>
              <a:endParaRPr lang="el-GR" baseline="60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="" xmlns:a16="http://schemas.microsoft.com/office/drawing/2014/main" id="{4524D48D-AF14-3B23-4587-A7B0A7B4F358}"/>
                </a:ext>
              </a:extLst>
            </p:cNvPr>
            <p:cNvSpPr txBox="1">
              <a:spLocks/>
            </p:cNvSpPr>
            <p:nvPr/>
          </p:nvSpPr>
          <p:spPr>
            <a:xfrm>
              <a:off x="6980669" y="2079600"/>
              <a:ext cx="2144729" cy="872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Ν. Χανίων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31983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776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προτάσεις επενδυτικού 	   	 	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ενδιαφέροντος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E8C9C377-C740-CE35-BE3A-13A41819DBAA}"/>
              </a:ext>
            </a:extLst>
          </p:cNvPr>
          <p:cNvSpPr txBox="1">
            <a:spLocks/>
          </p:cNvSpPr>
          <p:nvPr/>
        </p:nvSpPr>
        <p:spPr>
          <a:xfrm>
            <a:off x="3187581" y="2796612"/>
            <a:ext cx="4572000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44,9</a:t>
            </a:r>
            <a:r>
              <a:rPr lang="el-GR" sz="3600" b="1" baseline="60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14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9049" y="2080342"/>
            <a:ext cx="3605901" cy="2457473"/>
          </a:xfrm>
        </p:spPr>
        <p:txBody>
          <a:bodyPr anchor="ctr">
            <a:normAutofit/>
          </a:bodyPr>
          <a:lstStyle/>
          <a:p>
            <a:r>
              <a:rPr lang="el-GR" sz="10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24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Κατασκευή φράγματος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Πλακιώτισσας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095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56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έργα στον τομέα της Μεταποίησης και 	Εμπορίας Γεωργικών Προϊόντων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E8C9C377-C740-CE35-BE3A-13A41819DBAA}"/>
              </a:ext>
            </a:extLst>
          </p:cNvPr>
          <p:cNvSpPr txBox="1">
            <a:spLocks/>
          </p:cNvSpPr>
          <p:nvPr/>
        </p:nvSpPr>
        <p:spPr>
          <a:xfrm>
            <a:off x="3187581" y="2796612"/>
            <a:ext cx="4572000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23</a:t>
            </a:r>
            <a:r>
              <a:rPr lang="el-GR" sz="3600" b="1" baseline="60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7CF2F3-8AC1-968E-B156-63900105E8FD}"/>
              </a:ext>
            </a:extLst>
          </p:cNvPr>
          <p:cNvSpPr txBox="1">
            <a:spLocks/>
          </p:cNvSpPr>
          <p:nvPr/>
        </p:nvSpPr>
        <p:spPr>
          <a:xfrm>
            <a:off x="2726320" y="4134328"/>
            <a:ext cx="4503422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11</a:t>
            </a:r>
            <a:r>
              <a:rPr lang="el-GR" b="1" baseline="60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B769969-AB08-9E5E-863F-79525FA98C9F}"/>
              </a:ext>
            </a:extLst>
          </p:cNvPr>
          <p:cNvSpPr txBox="1">
            <a:spLocks/>
          </p:cNvSpPr>
          <p:nvPr/>
        </p:nvSpPr>
        <p:spPr>
          <a:xfrm>
            <a:off x="1372024" y="4314203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Ηράκλειο</a:t>
            </a:r>
          </a:p>
        </p:txBody>
      </p:sp>
    </p:spTree>
    <p:extLst>
      <p:ext uri="{BB962C8B-B14F-4D97-AF65-F5344CB8AC3E}">
        <p14:creationId xmlns="" xmlns:p14="http://schemas.microsoft.com/office/powerpoint/2010/main" val="410709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Καινοτομία και Πράσινη Μετάβαση στην Μεταποίηση Γεωργικών Προϊόντων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D9C6D-E9DE-72F3-69C7-56852C9D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941" y="2712730"/>
            <a:ext cx="5033473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176,8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spc="-15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016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Mεταποίηση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οπωροκηπευτικών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(τομέας πορτοκαλιού προς </a:t>
            </a:r>
            <a:r>
              <a:rPr lang="el-GR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χυμοποίηση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D9C6D-E9DE-72F3-69C7-56852C9D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941" y="2712730"/>
            <a:ext cx="5033473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17,86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spc="-15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542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Μεταποίηση προϊόντων αλιείας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υδατοκαλλιέργειας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D9C6D-E9DE-72F3-69C7-56852C9D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941" y="2712730"/>
            <a:ext cx="5033473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2,55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spc="-15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244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Προώθηση καλαθιού κρητικών προϊόντων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Αγροδιατροφική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Σύμπραξη </a:t>
            </a:r>
          </a:p>
          <a:p>
            <a:pPr algn="l"/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Περιφέρειας Κρήτης)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D9C6D-E9DE-72F3-69C7-56852C9D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941" y="2712730"/>
            <a:ext cx="5033473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1,35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spc="-15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734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Προώθηση πορτοκαλιού και αβοκάντο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(Αγροτικός Συνεταιρισμός Χανίων)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D9C6D-E9DE-72F3-69C7-56852C9D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941" y="2712730"/>
            <a:ext cx="5033473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1,27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spc="-15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06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245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Προώθηση του κρητικού ελαιόλαδου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(Αγροτικός Σταφιδικός Ελαιουργικός Συνεταιρισμός)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D9C6D-E9DE-72F3-69C7-56852C9D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941" y="2712730"/>
            <a:ext cx="5033473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1,63</a:t>
            </a:r>
            <a:r>
              <a:rPr lang="el-GR" sz="36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spc="-15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278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9049" y="2080342"/>
            <a:ext cx="3605901" cy="2457473"/>
          </a:xfrm>
        </p:spPr>
        <p:txBody>
          <a:bodyPr anchor="ctr">
            <a:normAutofit/>
          </a:bodyPr>
          <a:lstStyle/>
          <a:p>
            <a:r>
              <a:rPr lang="el-GR" sz="88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33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Πράσινος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Αγροτουρισμός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453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0B094-6DDA-FCBA-795E-29DF1EFC8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1728"/>
            <a:ext cx="7772400" cy="1680965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tx2">
                    <a:lumMod val="75000"/>
                  </a:schemeClr>
                </a:solidFill>
              </a:rPr>
              <a:t>Προχωράμε μαζί μόνο </a:t>
            </a:r>
            <a:r>
              <a:rPr lang="el-GR" sz="4000" dirty="0" smtClean="0">
                <a:solidFill>
                  <a:schemeClr val="tx2">
                    <a:lumMod val="75000"/>
                  </a:schemeClr>
                </a:solidFill>
              </a:rPr>
              <a:t>μπροστά!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43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9049" y="2278305"/>
            <a:ext cx="3605901" cy="2457473"/>
          </a:xfrm>
        </p:spPr>
        <p:txBody>
          <a:bodyPr anchor="ctr">
            <a:normAutofit/>
          </a:bodyPr>
          <a:lstStyle/>
          <a:p>
            <a:r>
              <a:rPr lang="el-GR" sz="10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11,2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Κατασκευή και Αξιοποίηση 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φράγματος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Χαλαυριανού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Χειμάρρου Δήμου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Αρχανώv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32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9049" y="2080342"/>
            <a:ext cx="3605901" cy="2457473"/>
          </a:xfrm>
        </p:spPr>
        <p:txBody>
          <a:bodyPr anchor="ctr">
            <a:normAutofit/>
          </a:bodyPr>
          <a:lstStyle/>
          <a:p>
            <a:r>
              <a:rPr lang="el-GR" sz="10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1,7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Βελτίωση και αναβάθμιση</a:t>
            </a:r>
          </a:p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αλιευτικού λιμένα Ηρακλείου</a:t>
            </a:r>
          </a:p>
        </p:txBody>
      </p:sp>
    </p:spTree>
    <p:extLst>
      <p:ext uri="{BB962C8B-B14F-4D97-AF65-F5344CB8AC3E}">
        <p14:creationId xmlns="" xmlns:p14="http://schemas.microsoft.com/office/powerpoint/2010/main" val="83815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732" y="1815421"/>
            <a:ext cx="3605901" cy="2457473"/>
          </a:xfrm>
        </p:spPr>
        <p:txBody>
          <a:bodyPr anchor="ctr">
            <a:normAutofit/>
          </a:bodyPr>
          <a:lstStyle/>
          <a:p>
            <a:r>
              <a:rPr lang="el-GR" sz="10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31,5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0" y="598203"/>
            <a:ext cx="8131721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Εγγειοβελτιωτικά </a:t>
            </a:r>
            <a:endParaRPr lang="el-GR" sz="28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/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έργα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94B1CDE7-31B3-373D-A2D0-CA93C65D720E}"/>
              </a:ext>
            </a:extLst>
          </p:cNvPr>
          <p:cNvSpPr txBox="1">
            <a:spLocks/>
          </p:cNvSpPr>
          <p:nvPr/>
        </p:nvSpPr>
        <p:spPr>
          <a:xfrm>
            <a:off x="215564" y="339721"/>
            <a:ext cx="5134202" cy="61451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</a:pPr>
            <a:r>
              <a:rPr lang="el-GR" sz="1200" b="1" kern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-Αντλιοστάσια </a:t>
            </a:r>
            <a:r>
              <a:rPr lang="el-GR" sz="1200" b="1" kern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άρδευσης στο Δήμο Βιάννου </a:t>
            </a:r>
          </a:p>
          <a:p>
            <a:pPr algn="l">
              <a:lnSpc>
                <a:spcPct val="107000"/>
              </a:lnSpc>
            </a:pPr>
            <a:r>
              <a:rPr lang="el-GR" sz="1200" b="1" kern="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-Αξιοποίηση </a:t>
            </a:r>
            <a:r>
              <a:rPr lang="el-GR" sz="1200" b="1" kern="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του </a:t>
            </a:r>
            <a:r>
              <a:rPr lang="el-GR" sz="1200" b="1" kern="1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υδροταμιευτήρα</a:t>
            </a:r>
            <a:r>
              <a:rPr lang="el-GR" sz="1200" b="1" kern="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l-GR" sz="1200" b="1" kern="1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Δαμανιών</a:t>
            </a:r>
            <a:r>
              <a:rPr lang="el-GR" sz="1200" b="1" kern="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στην ΔΕ </a:t>
            </a:r>
            <a:r>
              <a:rPr lang="el-GR" sz="1200" b="1" kern="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Καζαντζάκη</a:t>
            </a:r>
            <a:endParaRPr lang="el-GR" sz="1200" b="1" kern="10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200" b="1" kern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-Συστήματα </a:t>
            </a:r>
            <a:r>
              <a:rPr lang="el-GR" sz="1200" b="1" kern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αυτοματισμού στο αρδευτικό </a:t>
            </a:r>
            <a:r>
              <a:rPr lang="el-GR" sz="1200" b="1" kern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δίκτυο του                 Δήμου </a:t>
            </a:r>
            <a:r>
              <a:rPr lang="el-GR" sz="1200" b="1" kern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Χερσονήσου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200" b="1" kern="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-Αύξηση </a:t>
            </a:r>
            <a:r>
              <a:rPr lang="el-GR" sz="1200" b="1" kern="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της ενεργειακής απόδοσης στο Δήμο Σητείας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200" b="1" kern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-Αναβάθμισης </a:t>
            </a:r>
            <a:r>
              <a:rPr lang="el-GR" sz="1200" b="1" kern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των υποδομών άρδευσης στο ΤΟΕΒ </a:t>
            </a:r>
            <a:r>
              <a:rPr lang="el-GR" sz="1200" b="1" kern="1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Μεραμβέλλου</a:t>
            </a:r>
            <a:endParaRPr lang="el-GR" sz="1200" b="1" kern="1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200" b="1" kern="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-Επέκταση </a:t>
            </a:r>
            <a:r>
              <a:rPr lang="el-GR" sz="1200" b="1" kern="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των αρδευόμενων περιοχών στο Δήμο Αγίου Βασιλείου</a:t>
            </a:r>
          </a:p>
          <a:p>
            <a:pPr algn="l">
              <a:lnSpc>
                <a:spcPct val="107000"/>
              </a:lnSpc>
            </a:pPr>
            <a:r>
              <a:rPr lang="el-GR" sz="1200" b="1" kern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-Επέκταση </a:t>
            </a:r>
            <a:r>
              <a:rPr lang="el-GR" sz="1200" b="1" kern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των αρδευτικών δικτύων σε περιοχές του Δήμου Αμαρίου</a:t>
            </a:r>
          </a:p>
          <a:p>
            <a:pPr algn="l">
              <a:lnSpc>
                <a:spcPct val="107000"/>
              </a:lnSpc>
            </a:pPr>
            <a:r>
              <a:rPr lang="el-GR" sz="1200" b="1" kern="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-Βελτίωση </a:t>
            </a:r>
            <a:r>
              <a:rPr lang="el-GR" sz="1200" b="1" kern="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των αρδευτικών δικτύων στο Δήμο Μυλοποτάμου</a:t>
            </a:r>
          </a:p>
          <a:p>
            <a:pPr algn="l">
              <a:lnSpc>
                <a:spcPct val="107000"/>
              </a:lnSpc>
            </a:pPr>
            <a:r>
              <a:rPr lang="el-GR" sz="1200" b="1" kern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-Συστήματα </a:t>
            </a:r>
            <a:r>
              <a:rPr lang="el-GR" sz="1200" b="1" kern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αυτοματισμού στο αρδευτικό δίκτυο της ΔΕΥΑ Ρεθύμνου</a:t>
            </a:r>
          </a:p>
          <a:p>
            <a:pPr algn="l">
              <a:lnSpc>
                <a:spcPct val="107000"/>
              </a:lnSpc>
            </a:pPr>
            <a:r>
              <a:rPr lang="el-GR" sz="1200" b="1" kern="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-Βελτίωση </a:t>
            </a:r>
            <a:r>
              <a:rPr lang="el-GR" sz="1200" b="1" kern="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των αρδευτικών δικτύων του Δήμου </a:t>
            </a:r>
            <a:r>
              <a:rPr lang="el-GR" sz="1200" b="1" kern="1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Μινώα</a:t>
            </a:r>
            <a:r>
              <a:rPr lang="el-GR" sz="1200" b="1" kern="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Πεδιάδας</a:t>
            </a:r>
          </a:p>
          <a:p>
            <a:pPr algn="l">
              <a:lnSpc>
                <a:spcPct val="107000"/>
              </a:lnSpc>
            </a:pPr>
            <a:r>
              <a:rPr lang="el-GR" sz="1200" b="1" kern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-Κατασκευή </a:t>
            </a:r>
            <a:r>
              <a:rPr lang="el-GR" sz="1200" b="1" kern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τριών (3) αρδευτικών φραγμάτων στο χείμαρρο Μάγειρο</a:t>
            </a:r>
          </a:p>
          <a:p>
            <a:pPr algn="l">
              <a:lnSpc>
                <a:spcPct val="107000"/>
              </a:lnSpc>
            </a:pPr>
            <a:r>
              <a:rPr lang="el-GR" sz="1200" b="1" kern="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-Βελτίωση </a:t>
            </a:r>
            <a:r>
              <a:rPr lang="el-GR" sz="1200" b="1" kern="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των αρδευτικών δικτύων στον ποταμό </a:t>
            </a:r>
            <a:r>
              <a:rPr lang="el-GR" sz="1200" b="1" kern="1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Ταυρωνίτη</a:t>
            </a:r>
            <a:endParaRPr lang="el-GR" sz="1200" b="1" kern="10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l">
              <a:lnSpc>
                <a:spcPct val="107000"/>
              </a:lnSpc>
            </a:pPr>
            <a:r>
              <a:rPr lang="el-GR" sz="1200" b="1" kern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-Εκσυγχρονισμός </a:t>
            </a:r>
            <a:r>
              <a:rPr lang="el-GR" sz="1200" b="1" kern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του ΤΟΕΒ </a:t>
            </a:r>
            <a:r>
              <a:rPr lang="el-GR" sz="1200" b="1" kern="1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Γέργερης</a:t>
            </a:r>
            <a:endParaRPr lang="el-GR" sz="1200" b="1" kern="1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l">
              <a:lnSpc>
                <a:spcPct val="107000"/>
              </a:lnSpc>
            </a:pPr>
            <a:r>
              <a:rPr lang="el-GR" sz="1200" b="1" kern="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-Αρδευτικό </a:t>
            </a:r>
            <a:r>
              <a:rPr lang="el-GR" sz="1200" b="1" kern="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Δίκτυο του Δήμου Ηρακλείου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200" b="1" kern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-Αρδευτικό </a:t>
            </a:r>
            <a:r>
              <a:rPr lang="el-GR" sz="1200" b="1" kern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δίκτυο στο Δήμο </a:t>
            </a:r>
            <a:r>
              <a:rPr lang="el-GR" sz="1200" b="1" kern="1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Μαλεβιζίου</a:t>
            </a:r>
            <a:r>
              <a:rPr lang="el-GR" sz="1200" b="1" kern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200" b="1" kern="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-Έργα </a:t>
            </a:r>
            <a:r>
              <a:rPr lang="el-GR" sz="1200" b="1" kern="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στο ΤΟΕΒ </a:t>
            </a:r>
            <a:r>
              <a:rPr lang="el-GR" sz="1200" b="1" kern="1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Παπαγιαννάδων</a:t>
            </a:r>
            <a:endParaRPr lang="el-GR" sz="1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80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9049" y="2080342"/>
            <a:ext cx="3605901" cy="2457473"/>
          </a:xfrm>
        </p:spPr>
        <p:txBody>
          <a:bodyPr anchor="ctr">
            <a:normAutofit/>
          </a:bodyPr>
          <a:lstStyle/>
          <a:p>
            <a:r>
              <a:rPr lang="el-GR" sz="10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170</a:t>
            </a:r>
            <a:r>
              <a:rPr lang="el-GR" sz="8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598203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Πλατύς Ποταμός</a:t>
            </a:r>
          </a:p>
        </p:txBody>
      </p:sp>
    </p:spTree>
    <p:extLst>
      <p:ext uri="{BB962C8B-B14F-4D97-AF65-F5344CB8AC3E}">
        <p14:creationId xmlns="" xmlns:p14="http://schemas.microsoft.com/office/powerpoint/2010/main" val="269259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2BE378-A886-6E93-1446-0D3E2C7E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912" y="2353808"/>
            <a:ext cx="3605901" cy="2457473"/>
          </a:xfrm>
        </p:spPr>
        <p:txBody>
          <a:bodyPr anchor="ctr">
            <a:normAutofit/>
          </a:bodyPr>
          <a:lstStyle/>
          <a:p>
            <a:r>
              <a:rPr lang="el-GR" sz="10000" b="1" spc="-1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el-GR" sz="10000" b="1" spc="-15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450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57A9A2-85BC-D23D-05D1-99F736134397}"/>
              </a:ext>
            </a:extLst>
          </p:cNvPr>
          <p:cNvSpPr txBox="1">
            <a:spLocks/>
          </p:cNvSpPr>
          <p:nvPr/>
        </p:nvSpPr>
        <p:spPr>
          <a:xfrm>
            <a:off x="710621" y="470017"/>
            <a:ext cx="7722758" cy="139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ΟΠΕΚΕΠΕ</a:t>
            </a:r>
          </a:p>
          <a:p>
            <a:r>
              <a:rPr lang="el-GR" sz="2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αντιμετώπισης της ενεργειακής κρίσης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5E1BB238-ADA5-34ED-D797-9A5740C67964}"/>
              </a:ext>
            </a:extLst>
          </p:cNvPr>
          <p:cNvSpPr txBox="1">
            <a:spLocks/>
          </p:cNvSpPr>
          <p:nvPr/>
        </p:nvSpPr>
        <p:spPr>
          <a:xfrm>
            <a:off x="4700189" y="3260127"/>
            <a:ext cx="3417892" cy="151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175,7</a:t>
            </a:r>
          </a:p>
          <a:p>
            <a:r>
              <a:rPr lang="el-GR" b="1" baseline="600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εκατ.ευρώ</a:t>
            </a:r>
            <a:endParaRPr lang="el-GR" baseline="6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EFA3C58-4DC6-2447-E9C1-9DD3D4571C10}"/>
              </a:ext>
            </a:extLst>
          </p:cNvPr>
          <p:cNvSpPr txBox="1">
            <a:spLocks/>
          </p:cNvSpPr>
          <p:nvPr/>
        </p:nvSpPr>
        <p:spPr>
          <a:xfrm>
            <a:off x="5208875" y="2611930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Ηράκλειο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45431-EE3C-9193-F3BB-A59C64C1E6A7}"/>
              </a:ext>
            </a:extLst>
          </p:cNvPr>
          <p:cNvSpPr txBox="1">
            <a:spLocks/>
          </p:cNvSpPr>
          <p:nvPr/>
        </p:nvSpPr>
        <p:spPr>
          <a:xfrm>
            <a:off x="1440602" y="1831876"/>
            <a:ext cx="2400519" cy="8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Κρήτη</a:t>
            </a:r>
          </a:p>
        </p:txBody>
      </p:sp>
    </p:spTree>
    <p:extLst>
      <p:ext uri="{BB962C8B-B14F-4D97-AF65-F5344CB8AC3E}">
        <p14:creationId xmlns="" xmlns:p14="http://schemas.microsoft.com/office/powerpoint/2010/main" val="395595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312</TotalTime>
  <Words>686</Words>
  <Application>Microsoft Office PowerPoint</Application>
  <PresentationFormat>Προβολή στην οθόνη (4:3)</PresentationFormat>
  <Paragraphs>251</Paragraphs>
  <Slides>48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Office Theme</vt:lpstr>
      <vt:lpstr>Εκεί όπου η παράδοση συναντά το μέλλον   ΠΑΓΚΡΗΤΙΑ ΑΓΡΟΚΤΗΝΟΤΡΟΦΙΚΗ ΕΚΘΕΣΗ ΑΡΚΑΛΟΧΩΡΙΟΥ 26-31 ΙΟΥΛΙΟΥ 2023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Προχωράμε μαζί μόνο μπροστά!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foresight stratcom</dc:creator>
  <cp:lastModifiedBy>vmoatsos</cp:lastModifiedBy>
  <cp:revision>54</cp:revision>
  <dcterms:created xsi:type="dcterms:W3CDTF">2023-07-25T12:21:21Z</dcterms:created>
  <dcterms:modified xsi:type="dcterms:W3CDTF">2023-07-26T09:54:46Z</dcterms:modified>
</cp:coreProperties>
</file>