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  <p:sldMasterId id="2147483666" r:id="rId5"/>
  </p:sldMasterIdLst>
  <p:notesMasterIdLst>
    <p:notesMasterId r:id="rId18"/>
  </p:notesMasterIdLst>
  <p:handoutMasterIdLst>
    <p:handoutMasterId r:id="rId19"/>
  </p:handoutMasterIdLst>
  <p:sldIdLst>
    <p:sldId id="256" r:id="rId6"/>
    <p:sldId id="266" r:id="rId7"/>
    <p:sldId id="259" r:id="rId8"/>
    <p:sldId id="261" r:id="rId9"/>
    <p:sldId id="263" r:id="rId10"/>
    <p:sldId id="264" r:id="rId11"/>
    <p:sldId id="283" r:id="rId12"/>
    <p:sldId id="265" r:id="rId13"/>
    <p:sldId id="285" r:id="rId14"/>
    <p:sldId id="271" r:id="rId15"/>
    <p:sldId id="279" r:id="rId16"/>
    <p:sldId id="284" r:id="rId17"/>
  </p:sldIdLst>
  <p:sldSz cx="12192000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Καλώς ορίσατε" id="{E75E278A-FF0E-49A4-B170-79828D63BBAD}">
          <p14:sldIdLst>
            <p14:sldId id="256"/>
            <p14:sldId id="266"/>
            <p14:sldId id="259"/>
            <p14:sldId id="261"/>
            <p14:sldId id="263"/>
            <p14:sldId id="264"/>
          </p14:sldIdLst>
        </p14:section>
        <p14:section name="Σχεδίαση, Μεταμόρφωση, Σχολιασμός, Συνεργασία, Πείτε μου" id="{B9B51309-D148-4332-87C2-07BE32FBCA3B}">
          <p14:sldIdLst>
            <p14:sldId id="283"/>
            <p14:sldId id="265"/>
            <p14:sldId id="285"/>
            <p14:sldId id="271"/>
            <p14:sldId id="279"/>
            <p14:sldId id="284"/>
          </p14:sldIdLst>
        </p14:section>
        <p14:section name="Μάθετε περισσότερα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D24726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Φωτεινό στυλ 1 - Έμφαση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152" autoAdjust="0"/>
  </p:normalViewPr>
  <p:slideViewPr>
    <p:cSldViewPr snapToGrid="0">
      <p:cViewPr varScale="1">
        <p:scale>
          <a:sx n="103" d="100"/>
          <a:sy n="103" d="100"/>
        </p:scale>
        <p:origin x="144" y="1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405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96.18.159\koinos\&#928;&#949;&#961;&#953;&#966;&#941;&#961;&#949;&#953;&#945;%20&#922;&#961;&#942;&#964;&#951;&#962;_&#922;&#945;&#952;&#951;&#956;&#949;&#961;&#953;&#957;&#942;%20&#917;&#960;&#953;&#963;&#954;&#972;&#960;&#951;&#963;&#951;%20&#922;&#961;&#959;&#965;&#963;&#956;&#940;&#964;&#969;&#957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ymb13\Desktop\&#928;&#949;&#961;&#953;&#966;&#941;&#961;&#949;&#953;&#945;%20&#922;&#961;&#942;&#964;&#951;&#962;_&#922;&#945;&#952;&#951;&#956;&#949;&#961;&#953;&#957;&#942;%20&#917;&#960;&#953;&#963;&#954;&#972;&#960;&#951;&#963;&#951;%20&#922;&#961;&#959;&#965;&#963;&#956;&#940;&#964;&#969;&#957;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3.9708879184861719E-2"/>
          <c:w val="0.96647619449854438"/>
          <c:h val="0.9022322318880445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'[Περιφέρεια Κρήτης_Καθημερινή Επισκόπηση Κρουσμάτων.xlsx]Φύλλο1'!$B$3:$B$7</c:f>
              <c:strCache>
                <c:ptCount val="5"/>
                <c:pt idx="0">
                  <c:v>Αύγουστος</c:v>
                </c:pt>
                <c:pt idx="1">
                  <c:v>Σεπτέμβριος</c:v>
                </c:pt>
                <c:pt idx="2">
                  <c:v>Οκτώβριος</c:v>
                </c:pt>
                <c:pt idx="3">
                  <c:v>Νοέμβριος</c:v>
                </c:pt>
                <c:pt idx="4">
                  <c:v>Δεκέμβριος</c:v>
                </c:pt>
              </c:strCache>
            </c:strRef>
          </c:cat>
          <c:val>
            <c:numRef>
              <c:f>'[Περιφέρεια Κρήτης_Καθημερινή Επισκόπηση Κρουσμάτων.xlsx]Φύλλο1'!$C$3:$C$7</c:f>
              <c:numCache>
                <c:formatCode>General</c:formatCode>
                <c:ptCount val="5"/>
                <c:pt idx="0">
                  <c:v>183</c:v>
                </c:pt>
                <c:pt idx="1">
                  <c:v>157</c:v>
                </c:pt>
                <c:pt idx="2">
                  <c:v>236</c:v>
                </c:pt>
                <c:pt idx="3">
                  <c:v>1173</c:v>
                </c:pt>
                <c:pt idx="4">
                  <c:v>340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75-43E1-8F05-0F7D9A42DE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447551840"/>
        <c:axId val="447546592"/>
      </c:barChart>
      <c:catAx>
        <c:axId val="447551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47546592"/>
        <c:crosses val="autoZero"/>
        <c:auto val="1"/>
        <c:lblAlgn val="ctr"/>
        <c:lblOffset val="100"/>
        <c:noMultiLvlLbl val="0"/>
      </c:catAx>
      <c:valAx>
        <c:axId val="44754659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47551840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341842530486564E-2"/>
          <c:y val="0"/>
          <c:w val="0.97512309571259825"/>
          <c:h val="0.9088113648839882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1770919008477101E-3"/>
                  <c:y val="5.77201672594362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715-45BD-A96E-48728751BB94}"/>
                </c:ext>
              </c:extLst>
            </c:dLbl>
            <c:dLbl>
              <c:idx val="1"/>
              <c:layout>
                <c:manualLayout>
                  <c:x val="0"/>
                  <c:y val="1.297874737608362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715-45BD-A96E-48728751BB94}"/>
                </c:ext>
              </c:extLst>
            </c:dLbl>
            <c:dLbl>
              <c:idx val="2"/>
              <c:layout>
                <c:manualLayout>
                  <c:x val="0"/>
                  <c:y val="-6.380501634479253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715-45BD-A96E-48728751BB94}"/>
                </c:ext>
              </c:extLst>
            </c:dLbl>
            <c:dLbl>
              <c:idx val="3"/>
              <c:layout>
                <c:manualLayout>
                  <c:x val="0"/>
                  <c:y val="2.63230651338542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715-45BD-A96E-48728751BB94}"/>
                </c:ext>
              </c:extLst>
            </c:dLbl>
            <c:dLbl>
              <c:idx val="4"/>
              <c:layout>
                <c:manualLayout>
                  <c:x val="-1.1770919008477101E-3"/>
                  <c:y val="7.706343505112791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715-45BD-A96E-48728751BB94}"/>
                </c:ext>
              </c:extLst>
            </c:dLbl>
            <c:dLbl>
              <c:idx val="5"/>
              <c:layout>
                <c:manualLayout>
                  <c:x val="0"/>
                  <c:y val="9.44150434409482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715-45BD-A96E-48728751BB94}"/>
                </c:ext>
              </c:extLst>
            </c:dLbl>
            <c:dLbl>
              <c:idx val="6"/>
              <c:layout>
                <c:manualLayout>
                  <c:x val="-8.6319075563505269E-17"/>
                  <c:y val="4.36746735236749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715-45BD-A96E-48728751BB94}"/>
                </c:ext>
              </c:extLst>
            </c:dLbl>
            <c:dLbl>
              <c:idx val="7"/>
              <c:layout>
                <c:manualLayout>
                  <c:x val="1.1770919008477101E-3"/>
                  <c:y val="1.05769699449207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715-45BD-A96E-48728751BB94}"/>
                </c:ext>
              </c:extLst>
            </c:dLbl>
            <c:dLbl>
              <c:idx val="8"/>
              <c:layout>
                <c:manualLayout>
                  <c:x val="0"/>
                  <c:y val="2.164056800448113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715-45BD-A96E-48728751BB94}"/>
                </c:ext>
              </c:extLst>
            </c:dLbl>
            <c:dLbl>
              <c:idx val="9"/>
              <c:layout>
                <c:manualLayout>
                  <c:x val="0"/>
                  <c:y val="7.6250390541036169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715-45BD-A96E-48728751BB94}"/>
                </c:ext>
              </c:extLst>
            </c:dLbl>
            <c:dLbl>
              <c:idx val="10"/>
              <c:layout>
                <c:manualLayout>
                  <c:x val="-1.1770919008477101E-3"/>
                  <c:y val="3.6157507696945234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715-45BD-A96E-48728751BB94}"/>
                </c:ext>
              </c:extLst>
            </c:dLbl>
            <c:dLbl>
              <c:idx val="11"/>
              <c:layout>
                <c:manualLayout>
                  <c:x val="2.3541838016954203E-3"/>
                  <c:y val="5.635976600299328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2440652787362891E-2"/>
                      <c:h val="7.76327659734280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5715-45BD-A96E-48728751BB94}"/>
                </c:ext>
              </c:extLst>
            </c:dLbl>
            <c:dLbl>
              <c:idx val="12"/>
              <c:layout>
                <c:manualLayout>
                  <c:x val="-2.3541838016955066E-3"/>
                  <c:y val="1.02879096485809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715-45BD-A96E-48728751BB94}"/>
                </c:ext>
              </c:extLst>
            </c:dLbl>
            <c:dLbl>
              <c:idx val="13"/>
              <c:layout>
                <c:manualLayout>
                  <c:x val="0"/>
                  <c:y val="1.19785228399584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715-45BD-A96E-48728751BB94}"/>
                </c:ext>
              </c:extLst>
            </c:dLbl>
            <c:dLbl>
              <c:idx val="14"/>
              <c:layout>
                <c:manualLayout>
                  <c:x val="0"/>
                  <c:y val="-1.10729870256483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715-45BD-A96E-48728751BB94}"/>
                </c:ext>
              </c:extLst>
            </c:dLbl>
            <c:dLbl>
              <c:idx val="15"/>
              <c:layout>
                <c:manualLayout>
                  <c:x val="0"/>
                  <c:y val="6.5037567850262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715-45BD-A96E-48728751BB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'ΚΡΗΤΗ ΔΕΚΕΜΒΡΙΟΣ ΑΡΧΙΚΟ'!$J$6:$J$21</c:f>
              <c:numCache>
                <c:formatCode>General</c:formatCode>
                <c:ptCount val="16"/>
                <c:pt idx="0">
                  <c:v>50</c:v>
                </c:pt>
                <c:pt idx="1">
                  <c:v>37</c:v>
                </c:pt>
                <c:pt idx="2">
                  <c:v>30</c:v>
                </c:pt>
                <c:pt idx="3">
                  <c:v>25</c:v>
                </c:pt>
                <c:pt idx="4">
                  <c:v>25</c:v>
                </c:pt>
                <c:pt idx="5">
                  <c:v>17</c:v>
                </c:pt>
                <c:pt idx="6">
                  <c:v>17</c:v>
                </c:pt>
                <c:pt idx="7">
                  <c:v>22</c:v>
                </c:pt>
                <c:pt idx="8">
                  <c:v>14</c:v>
                </c:pt>
                <c:pt idx="9">
                  <c:v>19</c:v>
                </c:pt>
                <c:pt idx="10">
                  <c:v>15</c:v>
                </c:pt>
                <c:pt idx="11">
                  <c:v>17</c:v>
                </c:pt>
                <c:pt idx="12">
                  <c:v>9</c:v>
                </c:pt>
                <c:pt idx="13">
                  <c:v>17</c:v>
                </c:pt>
                <c:pt idx="14">
                  <c:v>13</c:v>
                </c:pt>
                <c:pt idx="15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15-45BD-A96E-48728751BB9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443519336"/>
        <c:axId val="443520320"/>
      </c:barChart>
      <c:catAx>
        <c:axId val="443519336"/>
        <c:scaling>
          <c:orientation val="minMax"/>
        </c:scaling>
        <c:delete val="1"/>
        <c:axPos val="b"/>
        <c:majorTickMark val="none"/>
        <c:minorTickMark val="none"/>
        <c:tickLblPos val="nextTo"/>
        <c:crossAx val="443520320"/>
        <c:crosses val="autoZero"/>
        <c:auto val="0"/>
        <c:lblAlgn val="ctr"/>
        <c:lblOffset val="100"/>
        <c:noMultiLvlLbl val="0"/>
      </c:catAx>
      <c:valAx>
        <c:axId val="44352032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4351933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0.02944</cdr:x>
      <cdr:y>0.91836</cdr:y>
    </cdr:from>
    <cdr:to>
      <cdr:x>0.07309</cdr:x>
      <cdr:y>0.96649</cdr:y>
    </cdr:to>
    <cdr:sp macro="" textlink="">
      <cdr:nvSpPr>
        <cdr:cNvPr id="2" name="Ορθογώνιο 1">
          <a:extLst xmlns:a="http://schemas.openxmlformats.org/drawingml/2006/main">
            <a:ext uri="{FF2B5EF4-FFF2-40B4-BE49-F238E27FC236}">
              <a16:creationId xmlns:a16="http://schemas.microsoft.com/office/drawing/2014/main" id="{8CD7388A-EAE3-4898-A695-4139DD9C24C5}"/>
            </a:ext>
          </a:extLst>
        </cdr:cNvPr>
        <cdr:cNvSpPr/>
      </cdr:nvSpPr>
      <cdr:spPr>
        <a:xfrm xmlns:a="http://schemas.openxmlformats.org/drawingml/2006/main">
          <a:off x="335902" y="4597198"/>
          <a:ext cx="498116" cy="24091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l-GR" b="0" i="0" dirty="0">
              <a:solidFill>
                <a:schemeClr val="tx1"/>
              </a:solidFill>
            </a:rPr>
            <a:t>1/12</a:t>
          </a:r>
        </a:p>
      </cdr:txBody>
    </cdr:sp>
  </cdr:relSizeAnchor>
  <cdr:relSizeAnchor xmlns:cdr="http://schemas.openxmlformats.org/drawingml/2006/chartDrawing">
    <cdr:from>
      <cdr:x>0.03389</cdr:x>
      <cdr:y>0.92851</cdr:y>
    </cdr:from>
    <cdr:to>
      <cdr:x>0.07754</cdr:x>
      <cdr:y>0.97663</cdr:y>
    </cdr:to>
    <cdr:sp macro="" textlink="">
      <cdr:nvSpPr>
        <cdr:cNvPr id="3" name="Ορθογώνιο 2">
          <a:extLst xmlns:a="http://schemas.openxmlformats.org/drawingml/2006/main">
            <a:ext uri="{FF2B5EF4-FFF2-40B4-BE49-F238E27FC236}">
              <a16:creationId xmlns:a16="http://schemas.microsoft.com/office/drawing/2014/main" id="{C80AE749-32CE-4807-AC7E-0F1E41BDC852}"/>
            </a:ext>
          </a:extLst>
        </cdr:cNvPr>
        <cdr:cNvSpPr/>
      </cdr:nvSpPr>
      <cdr:spPr>
        <a:xfrm xmlns:a="http://schemas.openxmlformats.org/drawingml/2006/main">
          <a:off x="386702" y="4647998"/>
          <a:ext cx="498116" cy="24091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l-GR" b="0" i="0" dirty="0">
              <a:solidFill>
                <a:schemeClr val="tx1"/>
              </a:solidFill>
            </a:rPr>
            <a:t>1/12</a:t>
          </a:r>
        </a:p>
      </cdr:txBody>
    </cdr:sp>
  </cdr:relSizeAnchor>
  <cdr:relSizeAnchor xmlns:cdr="http://schemas.openxmlformats.org/drawingml/2006/chartDrawing">
    <cdr:from>
      <cdr:x>0.03389</cdr:x>
      <cdr:y>0.91243</cdr:y>
    </cdr:from>
    <cdr:to>
      <cdr:x>0.07754</cdr:x>
      <cdr:y>0.97663</cdr:y>
    </cdr:to>
    <cdr:sp macro="" textlink="">
      <cdr:nvSpPr>
        <cdr:cNvPr id="4" name="Ορθογώνιο 3">
          <a:extLst xmlns:a="http://schemas.openxmlformats.org/drawingml/2006/main">
            <a:ext uri="{FF2B5EF4-FFF2-40B4-BE49-F238E27FC236}">
              <a16:creationId xmlns:a16="http://schemas.microsoft.com/office/drawing/2014/main" id="{C80AE749-32CE-4807-AC7E-0F1E41BDC852}"/>
            </a:ext>
          </a:extLst>
        </cdr:cNvPr>
        <cdr:cNvSpPr/>
      </cdr:nvSpPr>
      <cdr:spPr>
        <a:xfrm xmlns:a="http://schemas.openxmlformats.org/drawingml/2006/main">
          <a:off x="386702" y="4567524"/>
          <a:ext cx="498116" cy="32138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l-GR" b="0" i="0" dirty="0">
              <a:solidFill>
                <a:schemeClr val="tx1"/>
              </a:solidFill>
            </a:rPr>
            <a:t>1/12</a:t>
          </a:r>
        </a:p>
      </cdr:txBody>
    </cdr:sp>
  </cdr:relSizeAnchor>
  <cdr:relSizeAnchor xmlns:cdr="http://schemas.openxmlformats.org/drawingml/2006/chartDrawing">
    <cdr:from>
      <cdr:x>0.09439</cdr:x>
      <cdr:y>0.9143</cdr:y>
    </cdr:from>
    <cdr:to>
      <cdr:x>0.13805</cdr:x>
      <cdr:y>0.96089</cdr:y>
    </cdr:to>
    <cdr:sp macro="" textlink="">
      <cdr:nvSpPr>
        <cdr:cNvPr id="5" name="Ορθογώνιο 4">
          <a:extLst xmlns:a="http://schemas.openxmlformats.org/drawingml/2006/main">
            <a:ext uri="{FF2B5EF4-FFF2-40B4-BE49-F238E27FC236}">
              <a16:creationId xmlns:a16="http://schemas.microsoft.com/office/drawing/2014/main" id="{C80AE749-32CE-4807-AC7E-0F1E41BDC852}"/>
            </a:ext>
          </a:extLst>
        </cdr:cNvPr>
        <cdr:cNvSpPr/>
      </cdr:nvSpPr>
      <cdr:spPr>
        <a:xfrm xmlns:a="http://schemas.openxmlformats.org/drawingml/2006/main">
          <a:off x="1077167" y="4576855"/>
          <a:ext cx="498116" cy="23326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l-GR" b="0" i="0" dirty="0">
              <a:solidFill>
                <a:schemeClr val="tx1"/>
              </a:solidFill>
            </a:rPr>
            <a:t>2/12</a:t>
          </a:r>
        </a:p>
      </cdr:txBody>
    </cdr:sp>
  </cdr:relSizeAnchor>
  <cdr:relSizeAnchor xmlns:cdr="http://schemas.openxmlformats.org/drawingml/2006/chartDrawing">
    <cdr:from>
      <cdr:x>0.1549</cdr:x>
      <cdr:y>0.90619</cdr:y>
    </cdr:from>
    <cdr:to>
      <cdr:x>0.19855</cdr:x>
      <cdr:y>0.96759</cdr:y>
    </cdr:to>
    <cdr:sp macro="" textlink="">
      <cdr:nvSpPr>
        <cdr:cNvPr id="6" name="Ορθογώνιο 5">
          <a:extLst xmlns:a="http://schemas.openxmlformats.org/drawingml/2006/main">
            <a:ext uri="{FF2B5EF4-FFF2-40B4-BE49-F238E27FC236}">
              <a16:creationId xmlns:a16="http://schemas.microsoft.com/office/drawing/2014/main" id="{C80AE749-32CE-4807-AC7E-0F1E41BDC852}"/>
            </a:ext>
          </a:extLst>
        </cdr:cNvPr>
        <cdr:cNvSpPr/>
      </cdr:nvSpPr>
      <cdr:spPr>
        <a:xfrm xmlns:a="http://schemas.openxmlformats.org/drawingml/2006/main">
          <a:off x="1767632" y="4536269"/>
          <a:ext cx="498116" cy="30734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l-GR" dirty="0">
              <a:solidFill>
                <a:schemeClr val="tx1"/>
              </a:solidFill>
            </a:rPr>
            <a:t>3</a:t>
          </a:r>
          <a:r>
            <a:rPr lang="el-GR" b="0" i="0" dirty="0">
              <a:solidFill>
                <a:schemeClr val="tx1"/>
              </a:solidFill>
            </a:rPr>
            <a:t>/12</a:t>
          </a:r>
        </a:p>
      </cdr:txBody>
    </cdr:sp>
  </cdr:relSizeAnchor>
  <cdr:relSizeAnchor xmlns:cdr="http://schemas.openxmlformats.org/drawingml/2006/chartDrawing">
    <cdr:from>
      <cdr:x>0.21659</cdr:x>
      <cdr:y>0.91057</cdr:y>
    </cdr:from>
    <cdr:to>
      <cdr:x>0.26024</cdr:x>
      <cdr:y>0.98501</cdr:y>
    </cdr:to>
    <cdr:sp macro="" textlink="">
      <cdr:nvSpPr>
        <cdr:cNvPr id="7" name="Ορθογώνιο 6">
          <a:extLst xmlns:a="http://schemas.openxmlformats.org/drawingml/2006/main">
            <a:ext uri="{FF2B5EF4-FFF2-40B4-BE49-F238E27FC236}">
              <a16:creationId xmlns:a16="http://schemas.microsoft.com/office/drawing/2014/main" id="{220C97E3-2715-451C-9D74-B5BEE5261964}"/>
            </a:ext>
          </a:extLst>
        </cdr:cNvPr>
        <cdr:cNvSpPr/>
      </cdr:nvSpPr>
      <cdr:spPr>
        <a:xfrm xmlns:a="http://schemas.openxmlformats.org/drawingml/2006/main">
          <a:off x="2471575" y="4558193"/>
          <a:ext cx="498116" cy="37266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l-GR" dirty="0">
              <a:solidFill>
                <a:schemeClr val="tx1"/>
              </a:solidFill>
            </a:rPr>
            <a:t>4</a:t>
          </a:r>
          <a:r>
            <a:rPr lang="el-GR" b="0" i="0" dirty="0">
              <a:solidFill>
                <a:schemeClr val="tx1"/>
              </a:solidFill>
            </a:rPr>
            <a:t>/12</a:t>
          </a:r>
        </a:p>
      </cdr:txBody>
    </cdr:sp>
  </cdr:relSizeAnchor>
  <cdr:relSizeAnchor xmlns:cdr="http://schemas.openxmlformats.org/drawingml/2006/chartDrawing">
    <cdr:from>
      <cdr:x>0.27501</cdr:x>
      <cdr:y>0.90684</cdr:y>
    </cdr:from>
    <cdr:to>
      <cdr:x>0.31866</cdr:x>
      <cdr:y>0.98501</cdr:y>
    </cdr:to>
    <cdr:sp macro="" textlink="">
      <cdr:nvSpPr>
        <cdr:cNvPr id="8" name="Ορθογώνιο 7">
          <a:extLst xmlns:a="http://schemas.openxmlformats.org/drawingml/2006/main">
            <a:ext uri="{FF2B5EF4-FFF2-40B4-BE49-F238E27FC236}">
              <a16:creationId xmlns:a16="http://schemas.microsoft.com/office/drawing/2014/main" id="{D9AC0A92-F4F3-4516-8C79-2F58404247D9}"/>
            </a:ext>
          </a:extLst>
        </cdr:cNvPr>
        <cdr:cNvSpPr/>
      </cdr:nvSpPr>
      <cdr:spPr>
        <a:xfrm xmlns:a="http://schemas.openxmlformats.org/drawingml/2006/main">
          <a:off x="3138195" y="4539532"/>
          <a:ext cx="498116" cy="39132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l-GR" dirty="0">
              <a:solidFill>
                <a:schemeClr val="tx1"/>
              </a:solidFill>
            </a:rPr>
            <a:t>5</a:t>
          </a:r>
          <a:r>
            <a:rPr lang="el-GR" b="0" i="0" dirty="0">
              <a:solidFill>
                <a:schemeClr val="tx1"/>
              </a:solidFill>
            </a:rPr>
            <a:t>/12</a:t>
          </a:r>
        </a:p>
      </cdr:txBody>
    </cdr:sp>
  </cdr:relSizeAnchor>
  <cdr:relSizeAnchor xmlns:cdr="http://schemas.openxmlformats.org/drawingml/2006/chartDrawing">
    <cdr:from>
      <cdr:x>0.3362</cdr:x>
      <cdr:y>0.9087</cdr:y>
    </cdr:from>
    <cdr:to>
      <cdr:x>0.3828</cdr:x>
      <cdr:y>1</cdr:y>
    </cdr:to>
    <cdr:sp macro="" textlink="">
      <cdr:nvSpPr>
        <cdr:cNvPr id="9" name="Ορθογώνιο 8">
          <a:extLst xmlns:a="http://schemas.openxmlformats.org/drawingml/2006/main">
            <a:ext uri="{FF2B5EF4-FFF2-40B4-BE49-F238E27FC236}">
              <a16:creationId xmlns:a16="http://schemas.microsoft.com/office/drawing/2014/main" id="{6922CBDC-C785-4D94-BF1F-1D0D7B53D188}"/>
            </a:ext>
          </a:extLst>
        </cdr:cNvPr>
        <cdr:cNvSpPr/>
      </cdr:nvSpPr>
      <cdr:spPr>
        <a:xfrm xmlns:a="http://schemas.openxmlformats.org/drawingml/2006/main">
          <a:off x="3836436" y="4548863"/>
          <a:ext cx="531846" cy="45701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l-GR" dirty="0">
              <a:solidFill>
                <a:schemeClr val="tx1"/>
              </a:solidFill>
            </a:rPr>
            <a:t>6</a:t>
          </a:r>
          <a:r>
            <a:rPr lang="el-GR" b="0" i="0" dirty="0">
              <a:solidFill>
                <a:schemeClr val="tx1"/>
              </a:solidFill>
            </a:rPr>
            <a:t>/12</a:t>
          </a:r>
        </a:p>
      </cdr:txBody>
    </cdr:sp>
  </cdr:relSizeAnchor>
  <cdr:relSizeAnchor xmlns:cdr="http://schemas.openxmlformats.org/drawingml/2006/chartDrawing">
    <cdr:from>
      <cdr:x>0.39707</cdr:x>
      <cdr:y>0.9087</cdr:y>
    </cdr:from>
    <cdr:to>
      <cdr:x>0.44367</cdr:x>
      <cdr:y>1</cdr:y>
    </cdr:to>
    <cdr:sp macro="" textlink="">
      <cdr:nvSpPr>
        <cdr:cNvPr id="10" name="Ορθογώνιο 9">
          <a:extLst xmlns:a="http://schemas.openxmlformats.org/drawingml/2006/main">
            <a:ext uri="{FF2B5EF4-FFF2-40B4-BE49-F238E27FC236}">
              <a16:creationId xmlns:a16="http://schemas.microsoft.com/office/drawing/2014/main" id="{0FF4E950-7432-4063-B6E2-687714343CC7}"/>
            </a:ext>
          </a:extLst>
        </cdr:cNvPr>
        <cdr:cNvSpPr/>
      </cdr:nvSpPr>
      <cdr:spPr>
        <a:xfrm xmlns:a="http://schemas.openxmlformats.org/drawingml/2006/main">
          <a:off x="4531048" y="4548863"/>
          <a:ext cx="531846" cy="45701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l-GR" dirty="0">
              <a:solidFill>
                <a:schemeClr val="tx1"/>
              </a:solidFill>
            </a:rPr>
            <a:t>7</a:t>
          </a:r>
          <a:r>
            <a:rPr lang="el-GR" b="0" i="0" dirty="0">
              <a:solidFill>
                <a:schemeClr val="tx1"/>
              </a:solidFill>
            </a:rPr>
            <a:t>/12</a:t>
          </a:r>
        </a:p>
      </cdr:txBody>
    </cdr:sp>
  </cdr:relSizeAnchor>
  <cdr:relSizeAnchor xmlns:cdr="http://schemas.openxmlformats.org/drawingml/2006/chartDrawing">
    <cdr:from>
      <cdr:x>0.40152</cdr:x>
      <cdr:y>0.9087</cdr:y>
    </cdr:from>
    <cdr:to>
      <cdr:x>0.44812</cdr:x>
      <cdr:y>1</cdr:y>
    </cdr:to>
    <cdr:sp macro="" textlink="">
      <cdr:nvSpPr>
        <cdr:cNvPr id="11" name="Ορθογώνιο 10">
          <a:extLst xmlns:a="http://schemas.openxmlformats.org/drawingml/2006/main">
            <a:ext uri="{FF2B5EF4-FFF2-40B4-BE49-F238E27FC236}">
              <a16:creationId xmlns:a16="http://schemas.microsoft.com/office/drawing/2014/main" id="{FD356934-90C4-40CD-85F9-5D818AB04E67}"/>
            </a:ext>
          </a:extLst>
        </cdr:cNvPr>
        <cdr:cNvSpPr/>
      </cdr:nvSpPr>
      <cdr:spPr>
        <a:xfrm xmlns:a="http://schemas.openxmlformats.org/drawingml/2006/main">
          <a:off x="4581848" y="4599663"/>
          <a:ext cx="531846" cy="45701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l-GR" dirty="0">
              <a:solidFill>
                <a:schemeClr val="tx1"/>
              </a:solidFill>
            </a:rPr>
            <a:t>7</a:t>
          </a:r>
          <a:r>
            <a:rPr lang="el-GR" b="0" i="0" dirty="0">
              <a:solidFill>
                <a:schemeClr val="tx1"/>
              </a:solidFill>
            </a:rPr>
            <a:t>/12</a:t>
          </a:r>
        </a:p>
      </cdr:txBody>
    </cdr:sp>
  </cdr:relSizeAnchor>
  <cdr:relSizeAnchor xmlns:cdr="http://schemas.openxmlformats.org/drawingml/2006/chartDrawing">
    <cdr:from>
      <cdr:x>0.45912</cdr:x>
      <cdr:y>0.9087</cdr:y>
    </cdr:from>
    <cdr:to>
      <cdr:x>0.50572</cdr:x>
      <cdr:y>1</cdr:y>
    </cdr:to>
    <cdr:sp macro="" textlink="">
      <cdr:nvSpPr>
        <cdr:cNvPr id="12" name="Ορθογώνιο 11">
          <a:extLst xmlns:a="http://schemas.openxmlformats.org/drawingml/2006/main">
            <a:ext uri="{FF2B5EF4-FFF2-40B4-BE49-F238E27FC236}">
              <a16:creationId xmlns:a16="http://schemas.microsoft.com/office/drawing/2014/main" id="{72D0AA0B-EF1F-443B-9042-B1EE47D7E574}"/>
            </a:ext>
          </a:extLst>
        </cdr:cNvPr>
        <cdr:cNvSpPr/>
      </cdr:nvSpPr>
      <cdr:spPr>
        <a:xfrm xmlns:a="http://schemas.openxmlformats.org/drawingml/2006/main">
          <a:off x="5239138" y="4548863"/>
          <a:ext cx="531846" cy="45701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l-GR" dirty="0">
              <a:solidFill>
                <a:schemeClr val="tx1"/>
              </a:solidFill>
            </a:rPr>
            <a:t>8</a:t>
          </a:r>
          <a:r>
            <a:rPr lang="el-GR" b="0" i="0" dirty="0">
              <a:solidFill>
                <a:schemeClr val="tx1"/>
              </a:solidFill>
            </a:rPr>
            <a:t>/12</a:t>
          </a:r>
        </a:p>
      </cdr:txBody>
    </cdr:sp>
  </cdr:relSizeAnchor>
  <cdr:relSizeAnchor xmlns:cdr="http://schemas.openxmlformats.org/drawingml/2006/chartDrawing">
    <cdr:from>
      <cdr:x>0.51999</cdr:x>
      <cdr:y>0.9087</cdr:y>
    </cdr:from>
    <cdr:to>
      <cdr:x>0.56659</cdr:x>
      <cdr:y>1</cdr:y>
    </cdr:to>
    <cdr:sp macro="" textlink="">
      <cdr:nvSpPr>
        <cdr:cNvPr id="13" name="Ορθογώνιο 12">
          <a:extLst xmlns:a="http://schemas.openxmlformats.org/drawingml/2006/main">
            <a:ext uri="{FF2B5EF4-FFF2-40B4-BE49-F238E27FC236}">
              <a16:creationId xmlns:a16="http://schemas.microsoft.com/office/drawing/2014/main" id="{4953D773-690C-496A-A2E4-4748D3664B3D}"/>
            </a:ext>
          </a:extLst>
        </cdr:cNvPr>
        <cdr:cNvSpPr/>
      </cdr:nvSpPr>
      <cdr:spPr>
        <a:xfrm xmlns:a="http://schemas.openxmlformats.org/drawingml/2006/main">
          <a:off x="5933750" y="4548863"/>
          <a:ext cx="531846" cy="45701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l-GR" dirty="0">
              <a:solidFill>
                <a:schemeClr val="tx1"/>
              </a:solidFill>
            </a:rPr>
            <a:t>9</a:t>
          </a:r>
          <a:r>
            <a:rPr lang="el-GR" b="0" i="0" dirty="0">
              <a:solidFill>
                <a:schemeClr val="tx1"/>
              </a:solidFill>
            </a:rPr>
            <a:t>/12</a:t>
          </a:r>
        </a:p>
      </cdr:txBody>
    </cdr:sp>
  </cdr:relSizeAnchor>
  <cdr:relSizeAnchor xmlns:cdr="http://schemas.openxmlformats.org/drawingml/2006/chartDrawing">
    <cdr:from>
      <cdr:x>0.57759</cdr:x>
      <cdr:y>0.9087</cdr:y>
    </cdr:from>
    <cdr:to>
      <cdr:x>0.63382</cdr:x>
      <cdr:y>1</cdr:y>
    </cdr:to>
    <cdr:sp macro="" textlink="">
      <cdr:nvSpPr>
        <cdr:cNvPr id="14" name="Ορθογώνιο 13">
          <a:extLst xmlns:a="http://schemas.openxmlformats.org/drawingml/2006/main">
            <a:ext uri="{FF2B5EF4-FFF2-40B4-BE49-F238E27FC236}">
              <a16:creationId xmlns:a16="http://schemas.microsoft.com/office/drawing/2014/main" id="{A831EEA9-F745-496F-A941-90E00F61B786}"/>
            </a:ext>
          </a:extLst>
        </cdr:cNvPr>
        <cdr:cNvSpPr/>
      </cdr:nvSpPr>
      <cdr:spPr>
        <a:xfrm xmlns:a="http://schemas.openxmlformats.org/drawingml/2006/main">
          <a:off x="6591038" y="4548863"/>
          <a:ext cx="641741" cy="45701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l-GR" dirty="0">
              <a:solidFill>
                <a:schemeClr val="tx1"/>
              </a:solidFill>
            </a:rPr>
            <a:t>10</a:t>
          </a:r>
          <a:r>
            <a:rPr lang="el-GR" b="0" i="0" dirty="0">
              <a:solidFill>
                <a:schemeClr val="tx1"/>
              </a:solidFill>
            </a:rPr>
            <a:t>/12</a:t>
          </a:r>
        </a:p>
      </cdr:txBody>
    </cdr:sp>
  </cdr:relSizeAnchor>
  <cdr:relSizeAnchor xmlns:cdr="http://schemas.openxmlformats.org/drawingml/2006/chartDrawing">
    <cdr:from>
      <cdr:x>0.63682</cdr:x>
      <cdr:y>0.9087</cdr:y>
    </cdr:from>
    <cdr:to>
      <cdr:x>0.69306</cdr:x>
      <cdr:y>1</cdr:y>
    </cdr:to>
    <cdr:sp macro="" textlink="">
      <cdr:nvSpPr>
        <cdr:cNvPr id="15" name="Ορθογώνιο 14">
          <a:extLst xmlns:a="http://schemas.openxmlformats.org/drawingml/2006/main">
            <a:ext uri="{FF2B5EF4-FFF2-40B4-BE49-F238E27FC236}">
              <a16:creationId xmlns:a16="http://schemas.microsoft.com/office/drawing/2014/main" id="{EDC779B6-244C-48FB-8599-35F8F2CA9E7A}"/>
            </a:ext>
          </a:extLst>
        </cdr:cNvPr>
        <cdr:cNvSpPr/>
      </cdr:nvSpPr>
      <cdr:spPr>
        <a:xfrm xmlns:a="http://schemas.openxmlformats.org/drawingml/2006/main">
          <a:off x="7266989" y="4548863"/>
          <a:ext cx="641741" cy="45701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l-GR" dirty="0">
              <a:solidFill>
                <a:schemeClr val="tx1"/>
              </a:solidFill>
            </a:rPr>
            <a:t>11</a:t>
          </a:r>
          <a:r>
            <a:rPr lang="el-GR" b="0" i="0" dirty="0">
              <a:solidFill>
                <a:schemeClr val="tx1"/>
              </a:solidFill>
            </a:rPr>
            <a:t>/12</a:t>
          </a:r>
        </a:p>
      </cdr:txBody>
    </cdr:sp>
  </cdr:relSizeAnchor>
  <cdr:relSizeAnchor xmlns:cdr="http://schemas.openxmlformats.org/drawingml/2006/chartDrawing">
    <cdr:from>
      <cdr:x>0.69687</cdr:x>
      <cdr:y>0.9087</cdr:y>
    </cdr:from>
    <cdr:to>
      <cdr:x>0.75311</cdr:x>
      <cdr:y>1</cdr:y>
    </cdr:to>
    <cdr:sp macro="" textlink="">
      <cdr:nvSpPr>
        <cdr:cNvPr id="16" name="Ορθογώνιο 15">
          <a:extLst xmlns:a="http://schemas.openxmlformats.org/drawingml/2006/main">
            <a:ext uri="{FF2B5EF4-FFF2-40B4-BE49-F238E27FC236}">
              <a16:creationId xmlns:a16="http://schemas.microsoft.com/office/drawing/2014/main" id="{5502E4C2-E74E-48A4-8CB0-6DE7BC9D4F82}"/>
            </a:ext>
          </a:extLst>
        </cdr:cNvPr>
        <cdr:cNvSpPr/>
      </cdr:nvSpPr>
      <cdr:spPr>
        <a:xfrm xmlns:a="http://schemas.openxmlformats.org/drawingml/2006/main">
          <a:off x="7952271" y="4548863"/>
          <a:ext cx="641741" cy="45701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l-GR" dirty="0">
              <a:solidFill>
                <a:schemeClr val="tx1"/>
              </a:solidFill>
            </a:rPr>
            <a:t>12</a:t>
          </a:r>
          <a:r>
            <a:rPr lang="el-GR" b="0" i="0" dirty="0">
              <a:solidFill>
                <a:schemeClr val="tx1"/>
              </a:solidFill>
            </a:rPr>
            <a:t>/12</a:t>
          </a:r>
        </a:p>
      </cdr:txBody>
    </cdr:sp>
  </cdr:relSizeAnchor>
  <cdr:relSizeAnchor xmlns:cdr="http://schemas.openxmlformats.org/drawingml/2006/chartDrawing">
    <cdr:from>
      <cdr:x>0.7602</cdr:x>
      <cdr:y>0.9087</cdr:y>
    </cdr:from>
    <cdr:to>
      <cdr:x>0.81644</cdr:x>
      <cdr:y>1</cdr:y>
    </cdr:to>
    <cdr:sp macro="" textlink="">
      <cdr:nvSpPr>
        <cdr:cNvPr id="17" name="Ορθογώνιο 16">
          <a:extLst xmlns:a="http://schemas.openxmlformats.org/drawingml/2006/main">
            <a:ext uri="{FF2B5EF4-FFF2-40B4-BE49-F238E27FC236}">
              <a16:creationId xmlns:a16="http://schemas.microsoft.com/office/drawing/2014/main" id="{6A25FCC6-59FF-4075-8C8C-665676B80D7C}"/>
            </a:ext>
          </a:extLst>
        </cdr:cNvPr>
        <cdr:cNvSpPr/>
      </cdr:nvSpPr>
      <cdr:spPr>
        <a:xfrm xmlns:a="http://schemas.openxmlformats.org/drawingml/2006/main">
          <a:off x="8674876" y="4548863"/>
          <a:ext cx="641741" cy="45701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l-GR" dirty="0">
              <a:solidFill>
                <a:schemeClr val="tx1"/>
              </a:solidFill>
            </a:rPr>
            <a:t>13</a:t>
          </a:r>
          <a:r>
            <a:rPr lang="el-GR" b="0" i="0" dirty="0">
              <a:solidFill>
                <a:schemeClr val="tx1"/>
              </a:solidFill>
            </a:rPr>
            <a:t>/12</a:t>
          </a:r>
        </a:p>
      </cdr:txBody>
    </cdr:sp>
  </cdr:relSizeAnchor>
  <cdr:relSizeAnchor xmlns:cdr="http://schemas.openxmlformats.org/drawingml/2006/chartDrawing">
    <cdr:from>
      <cdr:x>0.82109</cdr:x>
      <cdr:y>0.9087</cdr:y>
    </cdr:from>
    <cdr:to>
      <cdr:x>0.87733</cdr:x>
      <cdr:y>1</cdr:y>
    </cdr:to>
    <cdr:sp macro="" textlink="">
      <cdr:nvSpPr>
        <cdr:cNvPr id="18" name="Ορθογώνιο 17">
          <a:extLst xmlns:a="http://schemas.openxmlformats.org/drawingml/2006/main">
            <a:ext uri="{FF2B5EF4-FFF2-40B4-BE49-F238E27FC236}">
              <a16:creationId xmlns:a16="http://schemas.microsoft.com/office/drawing/2014/main" id="{98038D6E-DDD5-4053-B03A-F3670C6B466D}"/>
            </a:ext>
          </a:extLst>
        </cdr:cNvPr>
        <cdr:cNvSpPr/>
      </cdr:nvSpPr>
      <cdr:spPr>
        <a:xfrm xmlns:a="http://schemas.openxmlformats.org/drawingml/2006/main">
          <a:off x="9369772" y="4548863"/>
          <a:ext cx="641741" cy="45701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l-GR" dirty="0">
              <a:solidFill>
                <a:schemeClr val="tx1"/>
              </a:solidFill>
            </a:rPr>
            <a:t>14</a:t>
          </a:r>
          <a:r>
            <a:rPr lang="el-GR" b="0" i="0" dirty="0">
              <a:solidFill>
                <a:schemeClr val="tx1"/>
              </a:solidFill>
            </a:rPr>
            <a:t>/12</a:t>
          </a:r>
        </a:p>
      </cdr:txBody>
    </cdr:sp>
  </cdr:relSizeAnchor>
  <cdr:relSizeAnchor xmlns:cdr="http://schemas.openxmlformats.org/drawingml/2006/chartDrawing">
    <cdr:from>
      <cdr:x>0.88029</cdr:x>
      <cdr:y>0.9087</cdr:y>
    </cdr:from>
    <cdr:to>
      <cdr:x>0.93653</cdr:x>
      <cdr:y>1</cdr:y>
    </cdr:to>
    <cdr:sp macro="" textlink="">
      <cdr:nvSpPr>
        <cdr:cNvPr id="19" name="Ορθογώνιο 18">
          <a:extLst xmlns:a="http://schemas.openxmlformats.org/drawingml/2006/main">
            <a:ext uri="{FF2B5EF4-FFF2-40B4-BE49-F238E27FC236}">
              <a16:creationId xmlns:a16="http://schemas.microsoft.com/office/drawing/2014/main" id="{6DEA6F4B-0A7E-4DF6-9E6D-F83C7748B2BC}"/>
            </a:ext>
          </a:extLst>
        </cdr:cNvPr>
        <cdr:cNvSpPr/>
      </cdr:nvSpPr>
      <cdr:spPr>
        <a:xfrm xmlns:a="http://schemas.openxmlformats.org/drawingml/2006/main">
          <a:off x="10045340" y="4548863"/>
          <a:ext cx="641741" cy="45701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l-GR" dirty="0">
              <a:solidFill>
                <a:schemeClr val="tx1"/>
              </a:solidFill>
            </a:rPr>
            <a:t>15</a:t>
          </a:r>
          <a:r>
            <a:rPr lang="el-GR" b="0" i="0" dirty="0">
              <a:solidFill>
                <a:schemeClr val="tx1"/>
              </a:solidFill>
            </a:rPr>
            <a:t>/12</a:t>
          </a:r>
        </a:p>
      </cdr:txBody>
    </cdr:sp>
  </cdr:relSizeAnchor>
  <cdr:relSizeAnchor xmlns:cdr="http://schemas.openxmlformats.org/drawingml/2006/chartDrawing">
    <cdr:from>
      <cdr:x>0.9395</cdr:x>
      <cdr:y>0.9087</cdr:y>
    </cdr:from>
    <cdr:to>
      <cdr:x>0.99573</cdr:x>
      <cdr:y>1</cdr:y>
    </cdr:to>
    <cdr:sp macro="" textlink="">
      <cdr:nvSpPr>
        <cdr:cNvPr id="20" name="Ορθογώνιο 19">
          <a:extLst xmlns:a="http://schemas.openxmlformats.org/drawingml/2006/main">
            <a:ext uri="{FF2B5EF4-FFF2-40B4-BE49-F238E27FC236}">
              <a16:creationId xmlns:a16="http://schemas.microsoft.com/office/drawing/2014/main" id="{5BF5EF26-1085-4E4B-80D2-5DA29320983F}"/>
            </a:ext>
          </a:extLst>
        </cdr:cNvPr>
        <cdr:cNvSpPr/>
      </cdr:nvSpPr>
      <cdr:spPr>
        <a:xfrm xmlns:a="http://schemas.openxmlformats.org/drawingml/2006/main">
          <a:off x="10720908" y="4548863"/>
          <a:ext cx="641741" cy="45701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l-GR" dirty="0">
              <a:solidFill>
                <a:schemeClr val="tx1"/>
              </a:solidFill>
            </a:rPr>
            <a:t>16</a:t>
          </a:r>
          <a:r>
            <a:rPr lang="el-GR" b="0" i="0" dirty="0">
              <a:solidFill>
                <a:schemeClr val="tx1"/>
              </a:solidFill>
            </a:rPr>
            <a:t>/12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C25EC35-F200-48CB-A3AA-C9FA853C4480}" type="datetime1">
              <a:rPr lang="el-GR" smtClean="0"/>
              <a:t>17/12/2020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noProof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118AEB0-448B-4991-B65B-61CCE66A5E04}" type="datetime1">
              <a:rPr lang="el-GR" noProof="0" smtClean="0"/>
              <a:t>17/12/2020</a:t>
            </a:fld>
            <a:endParaRPr lang="el-GR" noProof="0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noProof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l-GR" noProof="0"/>
              <a:t>Κάντε κλικ για επεξεργασία των στυλ κειμένου του υποδείγματος</a:t>
            </a:r>
          </a:p>
          <a:p>
            <a:pPr lvl="1" rtl="0"/>
            <a:r>
              <a:rPr lang="el-GR" noProof="0"/>
              <a:t>Δεύτερου επιπέδου</a:t>
            </a:r>
          </a:p>
          <a:p>
            <a:pPr lvl="2" rtl="0"/>
            <a:r>
              <a:rPr lang="el-GR" noProof="0"/>
              <a:t>Τρίτου επιπέδου</a:t>
            </a:r>
          </a:p>
          <a:p>
            <a:pPr lvl="3" rtl="0"/>
            <a:r>
              <a:rPr lang="el-GR" noProof="0"/>
              <a:t>Τέταρτου επιπέδου</a:t>
            </a:r>
          </a:p>
          <a:p>
            <a:pPr lvl="4" rtl="0"/>
            <a:r>
              <a:rPr lang="el-GR" noProof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noProof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el-GR" noProof="0" smtClean="0"/>
              <a:t>‹#›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l-GR" sz="1200" b="1" dirty="0">
                <a:solidFill>
                  <a:srgbClr val="262626"/>
                </a:solidFill>
                <a:effectLst/>
                <a:latin typeface="+mn-lt"/>
                <a:ea typeface="Times New Roman"/>
                <a:cs typeface="Times New Roman"/>
              </a:rPr>
              <a:t>ΚΡΗΤΗ</a:t>
            </a:r>
            <a:endParaRPr lang="el-GR" sz="1100" dirty="0">
              <a:effectLst/>
              <a:latin typeface="+mn-lt"/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l-GR" sz="1200" b="1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ΠΕ ΧΑΝΙΩΝ</a:t>
            </a:r>
            <a:endParaRPr lang="el-GR" sz="1100" dirty="0">
              <a:effectLst/>
              <a:latin typeface="+mn-lt"/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l-GR" sz="1200" b="1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ΠΕ ΡΕΘΥΜΝΟΥ</a:t>
            </a:r>
            <a:endParaRPr lang="el-GR" sz="1100" dirty="0">
              <a:effectLst/>
              <a:latin typeface="+mn-lt"/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l-GR" sz="1200" b="1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ΠΕ ΗΡΑΚΛΕΙΟΥ</a:t>
            </a:r>
            <a:endParaRPr lang="el-GR" sz="1100" dirty="0">
              <a:effectLst/>
              <a:latin typeface="+mn-lt"/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l-GR" sz="1200" b="1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ΠΕ ΛΑΣΙΘΙΟΥ</a:t>
            </a:r>
            <a:endParaRPr lang="el-GR" sz="1100" dirty="0">
              <a:effectLst/>
              <a:latin typeface="+mn-lt"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l-GR" sz="1200" b="1" dirty="0">
                <a:solidFill>
                  <a:srgbClr val="262626"/>
                </a:solidFill>
                <a:effectLst/>
                <a:latin typeface="+mn-lt"/>
                <a:ea typeface="Times New Roman"/>
                <a:cs typeface="Times New Roman"/>
              </a:rPr>
              <a:t>142</a:t>
            </a:r>
            <a:endParaRPr lang="el-GR" sz="1100" dirty="0">
              <a:effectLst/>
              <a:latin typeface="+mn-lt"/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l-GR" sz="1200" b="1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53</a:t>
            </a:r>
            <a:endParaRPr lang="el-GR" sz="1100" dirty="0">
              <a:effectLst/>
              <a:latin typeface="+mn-lt"/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l-GR" sz="1200" b="1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25</a:t>
            </a:r>
            <a:endParaRPr lang="el-GR" sz="1100" dirty="0">
              <a:effectLst/>
              <a:latin typeface="+mn-lt"/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l-GR" sz="1200" b="1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46</a:t>
            </a:r>
            <a:endParaRPr lang="el-GR" sz="1100" dirty="0">
              <a:effectLst/>
              <a:latin typeface="+mn-lt"/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l-GR" sz="1200" b="1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18</a:t>
            </a:r>
            <a:endParaRPr lang="el-GR" sz="1100" dirty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2DA9B-4447-4859-95D3-30431426B9FD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2616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361 </a:t>
            </a:r>
            <a:r>
              <a:rPr lang="el-GR" sz="1200" dirty="0"/>
              <a:t>Συμπεριλαμβάνονται τόσο κρούσματα με ιστορικό </a:t>
            </a:r>
            <a:r>
              <a:rPr lang="el-GR" sz="1200" dirty="0" err="1"/>
              <a:t>ταξιδίου</a:t>
            </a:r>
            <a:r>
              <a:rPr lang="el-GR" sz="1200" dirty="0"/>
              <a:t> όσο και κρούσματα με πιθανή εγχώρια μετάδοση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2DA9B-4447-4859-95D3-30431426B9FD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4947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0483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noProof="0" dirty="0"/>
              <a:t>340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8202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sz="1800" noProof="0"/>
          </a:p>
        </p:txBody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l-GR" noProof="0"/>
              <a:t>Κάντε κλικ για να επεξεργαστείτε το Στυλ κύριου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4A8C-0FF4-4A32-8191-66229393CEE6}" type="datetime1">
              <a:rPr lang="el-GR" smtClean="0"/>
              <a:t>17/12/2020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3667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9DC3-E644-4E6C-A19D-7BAD5F32B596}" type="datetime1">
              <a:rPr lang="el-GR" smtClean="0"/>
              <a:t>17/12/2020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3071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179F-F04E-4668-BE90-98A608A224A8}" type="datetime1">
              <a:rPr lang="el-GR" smtClean="0"/>
              <a:t>17/12/2020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36417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C76A-3386-4E53-B513-5DBDD272455F}" type="datetime1">
              <a:rPr lang="el-GR" smtClean="0"/>
              <a:t>17/12/2020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6301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AE19-7A3E-4F58-918D-6199B2B5FBE4}" type="datetime1">
              <a:rPr lang="el-GR" smtClean="0"/>
              <a:t>17/12/2020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49133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2480-C6C6-4F98-8666-504874572EA7}" type="datetime1">
              <a:rPr lang="el-GR" smtClean="0"/>
              <a:t>17/12/2020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41791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FF4C-32CC-460A-9327-8B600C33405B}" type="datetime1">
              <a:rPr lang="el-GR" smtClean="0"/>
              <a:t>17/12/2020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6653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el-GR" sz="1800" noProof="0"/>
          </a:p>
        </p:txBody>
      </p:sp>
      <p:cxnSp>
        <p:nvCxnSpPr>
          <p:cNvPr id="12" name="Ευθεία γραμμή σύνδεσης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Τίτλος 3"/>
          <p:cNvSpPr>
            <a:spLocks noGrp="1"/>
          </p:cNvSpPr>
          <p:nvPr>
            <p:ph type="title" hasCustomPrompt="1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el-GR" noProof="0"/>
              <a:t>Κάντε κλικ για να επεξεργαστείτε το 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0" hasCustomPrompt="1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l-GR" noProof="0"/>
              <a:t>Κάντε κλικ για επεξεργασία των στυλ κειμένου του υποδείγματος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l-GR" noProof="0"/>
              <a:t>Δεύτερου επιπέδου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l-GR" noProof="0"/>
              <a:t>Τρίτου επιπέδου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l-GR" noProof="0"/>
              <a:t>Τέταρτου επιπέδου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l-GR" noProof="0"/>
              <a:t>Πέμπτου επιπέδου</a:t>
            </a:r>
          </a:p>
        </p:txBody>
      </p:sp>
      <p:sp>
        <p:nvSpPr>
          <p:cNvPr id="6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EF92A8A6-3D0E-4CD9-8951-4BF7DED06F72}" type="datetime1">
              <a:rPr lang="el-GR" noProof="0" smtClean="0"/>
              <a:t>17/12/2020</a:t>
            </a:fld>
            <a:endParaRPr lang="el-GR" noProof="0"/>
          </a:p>
        </p:txBody>
      </p:sp>
      <p:sp>
        <p:nvSpPr>
          <p:cNvPr id="7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el-GR" noProof="0"/>
          </a:p>
        </p:txBody>
      </p:sp>
      <p:sp>
        <p:nvSpPr>
          <p:cNvPr id="8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el-GR" noProof="0" smtClean="0"/>
              <a:pPr/>
              <a:t>‹#›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sz="1800" noProof="0"/>
          </a:p>
        </p:txBody>
      </p:sp>
      <p:sp>
        <p:nvSpPr>
          <p:cNvPr id="10" name="Ορθογώνιο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sz="1800" noProof="0"/>
          </a:p>
        </p:txBody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l-GR" noProof="0"/>
              <a:t>Κάντε κλικ για να επεξεργαστείτε το Στυλ κύριου τίτλου</a:t>
            </a:r>
          </a:p>
        </p:txBody>
      </p:sp>
      <p:sp>
        <p:nvSpPr>
          <p:cNvPr id="7" name="Θέση περιεχομένου 6"/>
          <p:cNvSpPr>
            <a:spLocks noGrp="1"/>
          </p:cNvSpPr>
          <p:nvPr>
            <p:ph sz="quarter" idx="13" hasCustomPrompt="1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l-GR" noProof="0"/>
              <a:t>Στυλ υποδείγματος κειμένου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l-GR" noProof="0"/>
              <a:t>Δεύτερου επιπέδου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l-GR" noProof="0"/>
              <a:t>Τρίτου επιπέδου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l-GR" noProof="0"/>
              <a:t>Τέταρτου επιπέδου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l-GR" noProof="0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09257-1C59-4DD8-AAC7-001ED737DE17}" type="datetime1">
              <a:rPr lang="el-GR" smtClean="0"/>
              <a:t>17/12/2020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5723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40FD-38D4-441F-9DDE-24446E3BC751}" type="datetime1">
              <a:rPr lang="el-GR" smtClean="0"/>
              <a:t>17/12/2020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4013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BC24-14AD-4C8B-8B93-3F604EF9154C}" type="datetime1">
              <a:rPr lang="el-GR" smtClean="0"/>
              <a:t>17/12/2020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298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987D-D0D4-46D3-89C5-3F9C90748DE9}" type="datetime1">
              <a:rPr lang="el-GR" smtClean="0"/>
              <a:t>17/12/2020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4252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23975-13F3-4AAB-9A6A-5AFBEA94704A}" type="datetime1">
              <a:rPr lang="el-GR" smtClean="0"/>
              <a:t>17/12/2020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4824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0D5DA-F2AE-4443-9424-F09A24D57EA9}" type="datetime1">
              <a:rPr lang="el-GR" smtClean="0"/>
              <a:t>17/12/2020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4643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el-GR" sz="1800" noProof="0"/>
          </a:p>
        </p:txBody>
      </p:sp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el-GR" noProof="0"/>
              <a:t>Κάντε κλικ για να επεξεργαστείτε το 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l-GR" noProof="0"/>
              <a:t>Κάντε κλικ για επεξεργασία των στυλ κειμένου του υποδείγματος</a:t>
            </a:r>
          </a:p>
          <a:p>
            <a:pPr lvl="1" rtl="0"/>
            <a:r>
              <a:rPr lang="el-GR" noProof="0"/>
              <a:t>Δεύτερου επιπέδου</a:t>
            </a:r>
          </a:p>
          <a:p>
            <a:pPr lvl="2" rtl="0"/>
            <a:r>
              <a:rPr lang="el-GR" noProof="0"/>
              <a:t>Τρίτου επιπέδου</a:t>
            </a:r>
          </a:p>
          <a:p>
            <a:pPr lvl="3" rtl="0"/>
            <a:r>
              <a:rPr lang="el-GR" noProof="0"/>
              <a:t>Τέταρτου επιπέδου</a:t>
            </a:r>
          </a:p>
          <a:p>
            <a:pPr lvl="4" rtl="0"/>
            <a:r>
              <a:rPr lang="el-GR" noProof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DA6C1AE4-4E90-46B7-A76C-D7B37C062A04}" type="datetime1">
              <a:rPr lang="el-GR" noProof="0" smtClean="0"/>
              <a:t>17/12/2020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el-GR" noProof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el-GR" noProof="0" smtClean="0"/>
              <a:pPr/>
              <a:t>‹#›</a:t>
            </a:fld>
            <a:endParaRPr lang="el-GR" noProof="0"/>
          </a:p>
        </p:txBody>
      </p:sp>
      <p:cxnSp>
        <p:nvCxnSpPr>
          <p:cNvPr id="8" name="Ευθεία γραμμή σύνδεσης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EFE0B-F852-46F5-B6BB-90DFC666CED6}" type="datetime1">
              <a:rPr lang="el-GR" smtClean="0"/>
              <a:t>17/12/2020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7495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077897" y="425829"/>
            <a:ext cx="10515600" cy="1825719"/>
          </a:xfrm>
        </p:spPr>
        <p:txBody>
          <a:bodyPr rtlCol="0" anchor="ctr" anchorCtr="0">
            <a:normAutofit/>
          </a:bodyPr>
          <a:lstStyle/>
          <a:p>
            <a:pPr rtl="0"/>
            <a:r>
              <a:rPr lang="el" sz="5000" b="1" dirty="0">
                <a:solidFill>
                  <a:schemeClr val="bg1"/>
                </a:solidFill>
              </a:rPr>
              <a:t>Επιδημιολογική Εικόνα της Κρήτης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8855AEAF-BFAD-4D00-B3A2-D0E6EF8132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133" y="5400333"/>
            <a:ext cx="1298448" cy="878692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254E6579-4F61-421A-A368-886CE1418E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4620" y="5693676"/>
            <a:ext cx="3924153" cy="46016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E237299-0A62-4592-9DDE-25BD5433095C}"/>
              </a:ext>
            </a:extLst>
          </p:cNvPr>
          <p:cNvSpPr txBox="1"/>
          <p:nvPr/>
        </p:nvSpPr>
        <p:spPr>
          <a:xfrm>
            <a:off x="-793966" y="197888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 rtl="0">
              <a:buNone/>
            </a:pPr>
            <a:r>
              <a:rPr lang="el" sz="1800" b="1" dirty="0">
                <a:solidFill>
                  <a:schemeClr val="bg1"/>
                </a:solidFill>
                <a:latin typeface="+mj-lt"/>
              </a:rPr>
              <a:t>Δεδομένα ΕΟΔΥ</a:t>
            </a: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EA1DB66D-B1F4-44AB-9A84-C5F62A3700E4}"/>
              </a:ext>
            </a:extLst>
          </p:cNvPr>
          <p:cNvSpPr/>
          <p:nvPr/>
        </p:nvSpPr>
        <p:spPr>
          <a:xfrm>
            <a:off x="159255" y="3267999"/>
            <a:ext cx="1219199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buClr>
                <a:srgbClr val="B71E42"/>
              </a:buClr>
              <a:buSzPct val="100000"/>
            </a:pPr>
            <a:r>
              <a:rPr lang="el-GR" sz="2200" b="1" dirty="0">
                <a:solidFill>
                  <a:srgbClr val="404040"/>
                </a:solidFill>
                <a:latin typeface="+mj-lt"/>
                <a:ea typeface="+mj-ea"/>
                <a:cs typeface="+mj-cs"/>
              </a:rPr>
              <a:t>Λάμπρος Ν. Βαμβακάς</a:t>
            </a:r>
          </a:p>
          <a:p>
            <a:pPr lvl="0" algn="ctr" defTabSz="914400">
              <a:buClr>
                <a:srgbClr val="B71E42"/>
              </a:buClr>
              <a:buSzPct val="100000"/>
            </a:pPr>
            <a:r>
              <a:rPr lang="el-GR" sz="2200" b="1" dirty="0">
                <a:solidFill>
                  <a:srgbClr val="404040"/>
                </a:solidFill>
                <a:latin typeface="+mj-lt"/>
                <a:ea typeface="+mj-ea"/>
                <a:cs typeface="+mj-cs"/>
              </a:rPr>
              <a:t>Παθολόγος-</a:t>
            </a:r>
            <a:r>
              <a:rPr lang="en-US" sz="2200" b="1" dirty="0">
                <a:solidFill>
                  <a:srgbClr val="404040"/>
                </a:solidFill>
                <a:latin typeface="+mj-lt"/>
                <a:ea typeface="+mj-ea"/>
                <a:cs typeface="+mj-cs"/>
              </a:rPr>
              <a:t>O</a:t>
            </a:r>
            <a:r>
              <a:rPr lang="el-GR" sz="2200" b="1" dirty="0" err="1">
                <a:solidFill>
                  <a:srgbClr val="404040"/>
                </a:solidFill>
                <a:latin typeface="+mj-lt"/>
                <a:ea typeface="+mj-ea"/>
                <a:cs typeface="+mj-cs"/>
              </a:rPr>
              <a:t>γκολόγος</a:t>
            </a:r>
            <a:r>
              <a:rPr lang="el-GR" sz="2200" b="1" dirty="0">
                <a:solidFill>
                  <a:srgbClr val="40404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200" b="1" dirty="0">
                <a:solidFill>
                  <a:srgbClr val="404040"/>
                </a:solidFill>
                <a:latin typeface="+mj-lt"/>
                <a:ea typeface="+mj-ea"/>
                <a:cs typeface="+mj-cs"/>
              </a:rPr>
              <a:t>MD, PhD</a:t>
            </a:r>
            <a:r>
              <a:rPr lang="el-GR" sz="2200" b="1" dirty="0">
                <a:solidFill>
                  <a:srgbClr val="404040"/>
                </a:solidFill>
                <a:latin typeface="+mj-lt"/>
                <a:ea typeface="+mj-ea"/>
                <a:cs typeface="+mj-cs"/>
              </a:rPr>
              <a:t> Διευθυντής ΕΣΥ  </a:t>
            </a:r>
          </a:p>
          <a:p>
            <a:pPr lvl="0" algn="ctr" defTabSz="914400">
              <a:buClr>
                <a:srgbClr val="B71E42"/>
              </a:buClr>
              <a:buSzPct val="100000"/>
            </a:pPr>
            <a:r>
              <a:rPr lang="el-GR" sz="2200" b="1" dirty="0">
                <a:solidFill>
                  <a:srgbClr val="404040"/>
                </a:solidFill>
                <a:latin typeface="+mj-lt"/>
                <a:ea typeface="+mj-ea"/>
                <a:cs typeface="+mj-cs"/>
              </a:rPr>
              <a:t>Αντιπεριφερειάρχης </a:t>
            </a:r>
          </a:p>
          <a:p>
            <a:pPr lvl="0" algn="ctr" defTabSz="914400">
              <a:buClr>
                <a:srgbClr val="B71E42"/>
              </a:buClr>
              <a:buSzPct val="100000"/>
            </a:pPr>
            <a:r>
              <a:rPr lang="el-GR" sz="2200" b="1" dirty="0">
                <a:solidFill>
                  <a:srgbClr val="404040"/>
                </a:solidFill>
                <a:latin typeface="+mj-lt"/>
                <a:ea typeface="+mj-ea"/>
                <a:cs typeface="+mj-cs"/>
              </a:rPr>
              <a:t>Δημόσιας Υγείας και </a:t>
            </a:r>
            <a:r>
              <a:rPr lang="en-US" sz="2200" b="1" dirty="0">
                <a:solidFill>
                  <a:srgbClr val="404040"/>
                </a:solidFill>
                <a:latin typeface="+mj-lt"/>
                <a:ea typeface="+mj-ea"/>
                <a:cs typeface="+mj-cs"/>
              </a:rPr>
              <a:t>K</a:t>
            </a:r>
            <a:r>
              <a:rPr lang="el-GR" sz="2200" b="1" dirty="0" err="1">
                <a:solidFill>
                  <a:srgbClr val="404040"/>
                </a:solidFill>
                <a:latin typeface="+mj-lt"/>
                <a:ea typeface="+mj-ea"/>
                <a:cs typeface="+mj-cs"/>
              </a:rPr>
              <a:t>οινωνικής</a:t>
            </a:r>
            <a:r>
              <a:rPr lang="el-GR" sz="2200" b="1" dirty="0">
                <a:solidFill>
                  <a:srgbClr val="404040"/>
                </a:solidFill>
                <a:latin typeface="+mj-lt"/>
                <a:ea typeface="+mj-ea"/>
                <a:cs typeface="+mj-cs"/>
              </a:rPr>
              <a:t> Πολιτικής Περιφέρειας Κρήτης</a:t>
            </a: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/>
          <p:cNvSpPr>
            <a:spLocks noGrp="1"/>
          </p:cNvSpPr>
          <p:nvPr>
            <p:ph type="title"/>
          </p:nvPr>
        </p:nvSpPr>
        <p:spPr>
          <a:xfrm>
            <a:off x="322425" y="273599"/>
            <a:ext cx="10968059" cy="914347"/>
          </a:xfrm>
        </p:spPr>
        <p:txBody>
          <a:bodyPr rtlCol="0">
            <a:noAutofit/>
          </a:bodyPr>
          <a:lstStyle/>
          <a:p>
            <a:pPr algn="ctr"/>
            <a:r>
              <a:rPr lang="el-GR" sz="2400" b="1" dirty="0">
                <a:solidFill>
                  <a:srgbClr val="92392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Εβδομαδιαία Επισκόπηση Κρουσμάτων στο Σύνολο της Χώρας                        και στην Κρήτη </a:t>
            </a:r>
          </a:p>
        </p:txBody>
      </p:sp>
      <p:graphicFrame>
        <p:nvGraphicFramePr>
          <p:cNvPr id="2" name="Πίνακας 1">
            <a:extLst>
              <a:ext uri="{FF2B5EF4-FFF2-40B4-BE49-F238E27FC236}">
                <a16:creationId xmlns:a16="http://schemas.microsoft.com/office/drawing/2014/main" id="{9B37E3B6-069E-40E3-A40D-20FDEF40A5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14818"/>
              </p:ext>
            </p:extLst>
          </p:nvPr>
        </p:nvGraphicFramePr>
        <p:xfrm>
          <a:off x="322425" y="1324947"/>
          <a:ext cx="11430553" cy="5545976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1987132">
                  <a:extLst>
                    <a:ext uri="{9D8B030D-6E8A-4147-A177-3AD203B41FA5}">
                      <a16:colId xmlns:a16="http://schemas.microsoft.com/office/drawing/2014/main" val="2344794657"/>
                    </a:ext>
                  </a:extLst>
                </a:gridCol>
                <a:gridCol w="1957950">
                  <a:extLst>
                    <a:ext uri="{9D8B030D-6E8A-4147-A177-3AD203B41FA5}">
                      <a16:colId xmlns:a16="http://schemas.microsoft.com/office/drawing/2014/main" val="1009419910"/>
                    </a:ext>
                  </a:extLst>
                </a:gridCol>
                <a:gridCol w="1893915">
                  <a:extLst>
                    <a:ext uri="{9D8B030D-6E8A-4147-A177-3AD203B41FA5}">
                      <a16:colId xmlns:a16="http://schemas.microsoft.com/office/drawing/2014/main" val="2359789189"/>
                    </a:ext>
                  </a:extLst>
                </a:gridCol>
                <a:gridCol w="1643395">
                  <a:extLst>
                    <a:ext uri="{9D8B030D-6E8A-4147-A177-3AD203B41FA5}">
                      <a16:colId xmlns:a16="http://schemas.microsoft.com/office/drawing/2014/main" val="1989340582"/>
                    </a:ext>
                  </a:extLst>
                </a:gridCol>
                <a:gridCol w="1623355">
                  <a:extLst>
                    <a:ext uri="{9D8B030D-6E8A-4147-A177-3AD203B41FA5}">
                      <a16:colId xmlns:a16="http://schemas.microsoft.com/office/drawing/2014/main" val="3923086844"/>
                    </a:ext>
                  </a:extLst>
                </a:gridCol>
                <a:gridCol w="1463024">
                  <a:extLst>
                    <a:ext uri="{9D8B030D-6E8A-4147-A177-3AD203B41FA5}">
                      <a16:colId xmlns:a16="http://schemas.microsoft.com/office/drawing/2014/main" val="2751552180"/>
                    </a:ext>
                  </a:extLst>
                </a:gridCol>
                <a:gridCol w="861782">
                  <a:extLst>
                    <a:ext uri="{9D8B030D-6E8A-4147-A177-3AD203B41FA5}">
                      <a16:colId xmlns:a16="http://schemas.microsoft.com/office/drawing/2014/main" val="2306008497"/>
                    </a:ext>
                  </a:extLst>
                </a:gridCol>
              </a:tblGrid>
              <a:tr h="8306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Ημερομηνία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Νέα Καταγεγραμμένα Κρούσματα στο Σύνολο της Χώρας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Περιφερειακή Ενότητα Ηρακλείου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</a:rPr>
                        <a:t>Περιφερειακή Ενότητα Χανίων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Περιφερειακή Ενότητα Ρεθύμνου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</a:rPr>
                        <a:t>Περιφερειακή Ενότητα Λασιθίου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ΚΡΗΤΗ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extLst>
                  <a:ext uri="{0D108BD9-81ED-4DB2-BD59-A6C34878D82A}">
                    <a16:rowId xmlns:a16="http://schemas.microsoft.com/office/drawing/2014/main" val="2138029575"/>
                  </a:ext>
                </a:extLst>
              </a:tr>
              <a:tr h="5151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  <a:latin typeface="+mj-lt"/>
                        </a:rPr>
                        <a:t>26 Οκτωβρίου-1 Νοεμβρίου</a:t>
                      </a:r>
                      <a:endParaRPr lang="el-GR" sz="1200" dirty="0"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</a:rPr>
                        <a:t>10156</a:t>
                      </a:r>
                      <a:endParaRPr lang="el-GR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</a:rPr>
                        <a:t>63</a:t>
                      </a:r>
                      <a:endParaRPr lang="el-GR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</a:rPr>
                        <a:t>40</a:t>
                      </a:r>
                      <a:endParaRPr lang="el-GR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</a:rPr>
                        <a:t>9</a:t>
                      </a:r>
                      <a:endParaRPr lang="el-GR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</a:rPr>
                        <a:t>8</a:t>
                      </a:r>
                      <a:endParaRPr lang="el-GR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effectLst/>
                        </a:rPr>
                        <a:t>120</a:t>
                      </a:r>
                      <a:endParaRPr lang="el-GR" sz="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extLst>
                  <a:ext uri="{0D108BD9-81ED-4DB2-BD59-A6C34878D82A}">
                    <a16:rowId xmlns:a16="http://schemas.microsoft.com/office/drawing/2014/main" val="442301273"/>
                  </a:ext>
                </a:extLst>
              </a:tr>
              <a:tr h="5921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  <a:latin typeface="+mj-lt"/>
                        </a:rPr>
                        <a:t>2-8 Νοεμβρίου</a:t>
                      </a:r>
                      <a:endParaRPr lang="el-GR" sz="1200" dirty="0"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15799</a:t>
                      </a:r>
                      <a:endParaRPr lang="el-GR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163</a:t>
                      </a:r>
                      <a:endParaRPr lang="el-GR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</a:rPr>
                        <a:t>84</a:t>
                      </a:r>
                      <a:endParaRPr lang="el-GR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</a:rPr>
                        <a:t>26</a:t>
                      </a:r>
                      <a:endParaRPr lang="el-GR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</a:rPr>
                        <a:t>20</a:t>
                      </a:r>
                      <a:endParaRPr lang="el-GR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effectLst/>
                        </a:rPr>
                        <a:t>293</a:t>
                      </a:r>
                      <a:endParaRPr lang="el-GR" sz="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extLst>
                  <a:ext uri="{0D108BD9-81ED-4DB2-BD59-A6C34878D82A}">
                    <a16:rowId xmlns:a16="http://schemas.microsoft.com/office/drawing/2014/main" val="1806088259"/>
                  </a:ext>
                </a:extLst>
              </a:tr>
              <a:tr h="5398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  <a:latin typeface="+mj-lt"/>
                        </a:rPr>
                        <a:t>9-15 Νοεμβρίου</a:t>
                      </a:r>
                      <a:endParaRPr lang="el-GR" sz="1200" dirty="0"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17513</a:t>
                      </a:r>
                      <a:endParaRPr lang="el-GR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</a:rPr>
                        <a:t>155</a:t>
                      </a:r>
                      <a:endParaRPr lang="el-GR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</a:rPr>
                        <a:t>82</a:t>
                      </a:r>
                      <a:endParaRPr lang="el-GR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</a:rPr>
                        <a:t>22</a:t>
                      </a:r>
                      <a:endParaRPr lang="el-GR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</a:rPr>
                        <a:t>22</a:t>
                      </a:r>
                      <a:endParaRPr lang="el-GR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effectLst/>
                        </a:rPr>
                        <a:t>281</a:t>
                      </a:r>
                      <a:endParaRPr lang="el-GR" sz="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extLst>
                  <a:ext uri="{0D108BD9-81ED-4DB2-BD59-A6C34878D82A}">
                    <a16:rowId xmlns:a16="http://schemas.microsoft.com/office/drawing/2014/main" val="1668229918"/>
                  </a:ext>
                </a:extLst>
              </a:tr>
              <a:tr h="5306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  <a:latin typeface="+mj-lt"/>
                        </a:rPr>
                        <a:t>16-22 Νοεμβρίου</a:t>
                      </a:r>
                      <a:endParaRPr lang="el-GR" sz="1200" dirty="0"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</a:rPr>
                        <a:t>17446</a:t>
                      </a:r>
                      <a:endParaRPr lang="el-GR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</a:rPr>
                        <a:t>177</a:t>
                      </a:r>
                      <a:endParaRPr lang="el-GR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</a:rPr>
                        <a:t>86</a:t>
                      </a:r>
                      <a:endParaRPr lang="el-GR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</a:rPr>
                        <a:t>39</a:t>
                      </a:r>
                      <a:endParaRPr lang="el-GR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</a:rPr>
                        <a:t>17</a:t>
                      </a:r>
                      <a:endParaRPr lang="el-GR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effectLst/>
                        </a:rPr>
                        <a:t>319</a:t>
                      </a:r>
                      <a:endParaRPr lang="el-GR" sz="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extLst>
                  <a:ext uri="{0D108BD9-81ED-4DB2-BD59-A6C34878D82A}">
                    <a16:rowId xmlns:a16="http://schemas.microsoft.com/office/drawing/2014/main" val="1646671317"/>
                  </a:ext>
                </a:extLst>
              </a:tr>
              <a:tr h="517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  <a:latin typeface="+mj-lt"/>
                        </a:rPr>
                        <a:t>23-29 Νοεμβρίου</a:t>
                      </a:r>
                      <a:endParaRPr lang="el-GR" sz="1200" dirty="0"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</a:rPr>
                        <a:t>12646</a:t>
                      </a:r>
                      <a:endParaRPr lang="el-GR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</a:rPr>
                        <a:t>129</a:t>
                      </a:r>
                      <a:endParaRPr lang="el-GR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</a:rPr>
                        <a:t>83</a:t>
                      </a:r>
                      <a:endParaRPr lang="el-GR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</a:rPr>
                        <a:t>27</a:t>
                      </a:r>
                      <a:endParaRPr lang="el-GR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</a:rPr>
                        <a:t>4</a:t>
                      </a:r>
                      <a:endParaRPr lang="el-GR" sz="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effectLst/>
                        </a:rPr>
                        <a:t>243</a:t>
                      </a:r>
                      <a:endParaRPr lang="el-GR" sz="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extLst>
                  <a:ext uri="{0D108BD9-81ED-4DB2-BD59-A6C34878D82A}">
                    <a16:rowId xmlns:a16="http://schemas.microsoft.com/office/drawing/2014/main" val="3096336028"/>
                  </a:ext>
                </a:extLst>
              </a:tr>
              <a:tr h="5690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  <a:latin typeface="+mj-lt"/>
                        </a:rPr>
                        <a:t>30 Νοεμβρίου-6 Δεκεμβρίου</a:t>
                      </a:r>
                      <a:endParaRPr lang="el-GR" sz="1200" dirty="0"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11265</a:t>
                      </a:r>
                      <a:endParaRPr lang="el-GR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112</a:t>
                      </a:r>
                      <a:endParaRPr lang="el-GR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65</a:t>
                      </a:r>
                      <a:endParaRPr lang="el-GR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27</a:t>
                      </a:r>
                      <a:endParaRPr lang="el-GR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1</a:t>
                      </a:r>
                      <a:endParaRPr lang="el-GR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effectLst/>
                        </a:rPr>
                        <a:t>205</a:t>
                      </a:r>
                      <a:endParaRPr lang="el-GR" sz="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extLst>
                  <a:ext uri="{0D108BD9-81ED-4DB2-BD59-A6C34878D82A}">
                    <a16:rowId xmlns:a16="http://schemas.microsoft.com/office/drawing/2014/main" val="174746625"/>
                  </a:ext>
                </a:extLst>
              </a:tr>
              <a:tr h="6924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  <a:latin typeface="+mj-lt"/>
                        </a:rPr>
                        <a:t>7- 13 Δεκεμβρίου</a:t>
                      </a: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9126</a:t>
                      </a: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56</a:t>
                      </a: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l-GR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41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l-GR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12</a:t>
                      </a: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4</a:t>
                      </a: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effectLst/>
                        </a:rPr>
                        <a:t>113</a:t>
                      </a:r>
                    </a:p>
                  </a:txBody>
                  <a:tcPr marL="29514" marR="29514" marT="0" marB="0" anchor="ctr"/>
                </a:tc>
                <a:extLst>
                  <a:ext uri="{0D108BD9-81ED-4DB2-BD59-A6C34878D82A}">
                    <a16:rowId xmlns:a16="http://schemas.microsoft.com/office/drawing/2014/main" val="1636848160"/>
                  </a:ext>
                </a:extLst>
              </a:tr>
              <a:tr h="7582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14-16 Δεκεμβρίου</a:t>
                      </a: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3069</a:t>
                      </a: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29514" marR="29514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43</a:t>
                      </a:r>
                    </a:p>
                  </a:txBody>
                  <a:tcPr marL="29514" marR="29514" marT="0" marB="0" anchor="ctr"/>
                </a:tc>
                <a:extLst>
                  <a:ext uri="{0D108BD9-81ED-4DB2-BD59-A6C34878D82A}">
                    <a16:rowId xmlns:a16="http://schemas.microsoft.com/office/drawing/2014/main" val="2043650034"/>
                  </a:ext>
                </a:extLst>
              </a:tr>
            </a:tbl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id="{28D7F6FB-8D85-4908-B406-3436F97453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9657" y="273599"/>
            <a:ext cx="1351136" cy="914347"/>
          </a:xfrm>
          <a:prstGeom prst="rect">
            <a:avLst/>
          </a:prstGeom>
        </p:spPr>
      </p:pic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305E411-0DD9-417E-B4E6-8708DC949D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9860EDB8-5305-433F-BE41-D7A86D811DB3}" type="slidenum">
              <a:rPr lang="el-GR" noProof="0" smtClean="0"/>
              <a:pPr rtl="0"/>
              <a:t>10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527903" y="763988"/>
            <a:ext cx="11064658" cy="640080"/>
          </a:xfrm>
        </p:spPr>
        <p:txBody>
          <a:bodyPr rtlCol="0">
            <a:noAutofit/>
          </a:bodyPr>
          <a:lstStyle/>
          <a:p>
            <a:pPr algn="ctr" rtl="0"/>
            <a:r>
              <a:rPr lang="el-GR" b="1" dirty="0">
                <a:solidFill>
                  <a:srgbClr val="92392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Ημερήσια Κατανομή Κρουσμάτων στην Κρήτη </a:t>
            </a:r>
            <a:br>
              <a:rPr lang="el-GR" b="1" dirty="0">
                <a:solidFill>
                  <a:srgbClr val="92392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l-GR" b="1" dirty="0">
                <a:solidFill>
                  <a:srgbClr val="92392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1-16 Δεκεμβρίου 2020</a:t>
            </a:r>
          </a:p>
        </p:txBody>
      </p:sp>
      <p:graphicFrame>
        <p:nvGraphicFramePr>
          <p:cNvPr id="27" name="Γράφημα 26">
            <a:extLst>
              <a:ext uri="{FF2B5EF4-FFF2-40B4-BE49-F238E27FC236}">
                <a16:creationId xmlns:a16="http://schemas.microsoft.com/office/drawing/2014/main" id="{B5ADC5F7-5807-4252-B74B-33C0331479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9801727"/>
              </p:ext>
            </p:extLst>
          </p:nvPr>
        </p:nvGraphicFramePr>
        <p:xfrm>
          <a:off x="390330" y="1404068"/>
          <a:ext cx="11411339" cy="5005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id="{83E5FBFC-F1E3-4722-A44F-7D6E7EFC2D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19657" y="273599"/>
            <a:ext cx="1351136" cy="914347"/>
          </a:xfrm>
          <a:prstGeom prst="rect">
            <a:avLst/>
          </a:prstGeom>
        </p:spPr>
      </p:pic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31F6E21E-5A7F-442C-9389-A43B1CCEB1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9860EDB8-5305-433F-BE41-D7A86D811DB3}" type="slidenum">
              <a:rPr lang="el-GR" noProof="0" smtClean="0"/>
              <a:pPr rtl="0"/>
              <a:t>11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val="110700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D6E5D5B-275F-4D7B-B43F-1C9CD348E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7869" y="547866"/>
            <a:ext cx="8156262" cy="64008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100" b="1" dirty="0">
                <a:solidFill>
                  <a:srgbClr val="92392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Κατανομή</a:t>
            </a:r>
            <a:r>
              <a:rPr lang="el-GR" dirty="0">
                <a:solidFill>
                  <a:srgbClr val="923922"/>
                </a:solidFill>
              </a:rPr>
              <a:t> </a:t>
            </a:r>
            <a:r>
              <a:rPr lang="el-GR" sz="3100" b="1" dirty="0">
                <a:solidFill>
                  <a:srgbClr val="92392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Κρουσμάτων Δεκεμβρίου στο Σύνολο της Χώρας και στην Κρήτη</a:t>
            </a:r>
          </a:p>
        </p:txBody>
      </p:sp>
      <p:graphicFrame>
        <p:nvGraphicFramePr>
          <p:cNvPr id="5" name="Πίνακας 4">
            <a:extLst>
              <a:ext uri="{FF2B5EF4-FFF2-40B4-BE49-F238E27FC236}">
                <a16:creationId xmlns:a16="http://schemas.microsoft.com/office/drawing/2014/main" id="{8192A910-F29A-4766-A28F-549605A794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779135"/>
              </p:ext>
            </p:extLst>
          </p:nvPr>
        </p:nvGraphicFramePr>
        <p:xfrm>
          <a:off x="699795" y="1379116"/>
          <a:ext cx="11168742" cy="5189989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1699800">
                  <a:extLst>
                    <a:ext uri="{9D8B030D-6E8A-4147-A177-3AD203B41FA5}">
                      <a16:colId xmlns:a16="http://schemas.microsoft.com/office/drawing/2014/main" val="1622614860"/>
                    </a:ext>
                  </a:extLst>
                </a:gridCol>
                <a:gridCol w="1536543">
                  <a:extLst>
                    <a:ext uri="{9D8B030D-6E8A-4147-A177-3AD203B41FA5}">
                      <a16:colId xmlns:a16="http://schemas.microsoft.com/office/drawing/2014/main" val="1614780260"/>
                    </a:ext>
                  </a:extLst>
                </a:gridCol>
                <a:gridCol w="1738214">
                  <a:extLst>
                    <a:ext uri="{9D8B030D-6E8A-4147-A177-3AD203B41FA5}">
                      <a16:colId xmlns:a16="http://schemas.microsoft.com/office/drawing/2014/main" val="1894702488"/>
                    </a:ext>
                  </a:extLst>
                </a:gridCol>
                <a:gridCol w="1450113">
                  <a:extLst>
                    <a:ext uri="{9D8B030D-6E8A-4147-A177-3AD203B41FA5}">
                      <a16:colId xmlns:a16="http://schemas.microsoft.com/office/drawing/2014/main" val="3393060516"/>
                    </a:ext>
                  </a:extLst>
                </a:gridCol>
                <a:gridCol w="1507732">
                  <a:extLst>
                    <a:ext uri="{9D8B030D-6E8A-4147-A177-3AD203B41FA5}">
                      <a16:colId xmlns:a16="http://schemas.microsoft.com/office/drawing/2014/main" val="2183563072"/>
                    </a:ext>
                  </a:extLst>
                </a:gridCol>
                <a:gridCol w="1555749">
                  <a:extLst>
                    <a:ext uri="{9D8B030D-6E8A-4147-A177-3AD203B41FA5}">
                      <a16:colId xmlns:a16="http://schemas.microsoft.com/office/drawing/2014/main" val="3558669219"/>
                    </a:ext>
                  </a:extLst>
                </a:gridCol>
                <a:gridCol w="1680591">
                  <a:extLst>
                    <a:ext uri="{9D8B030D-6E8A-4147-A177-3AD203B41FA5}">
                      <a16:colId xmlns:a16="http://schemas.microsoft.com/office/drawing/2014/main" val="802464902"/>
                    </a:ext>
                  </a:extLst>
                </a:gridCol>
              </a:tblGrid>
              <a:tr h="5419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400" dirty="0">
                          <a:effectLst/>
                          <a:latin typeface="+mj-lt"/>
                        </a:rPr>
                        <a:t>Ημερομηνία</a:t>
                      </a:r>
                      <a:endParaRPr lang="el-GR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400" dirty="0">
                          <a:effectLst/>
                          <a:latin typeface="+mj-lt"/>
                        </a:rPr>
                        <a:t>ΕΛΛΑΔΑ</a:t>
                      </a:r>
                      <a:endParaRPr lang="el-GR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400" dirty="0">
                          <a:effectLst/>
                          <a:latin typeface="+mj-lt"/>
                        </a:rPr>
                        <a:t>ΠΕ ΗΡΑΚΛΕΙΟΥ</a:t>
                      </a:r>
                      <a:endParaRPr lang="el-GR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400" dirty="0">
                          <a:effectLst/>
                          <a:latin typeface="+mj-lt"/>
                        </a:rPr>
                        <a:t>ΠΕ ΧΑΝΙΩΝ</a:t>
                      </a:r>
                      <a:endParaRPr lang="el-GR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400" dirty="0">
                          <a:effectLst/>
                          <a:latin typeface="+mj-lt"/>
                        </a:rPr>
                        <a:t>ΠΕ ΡΕΘΥΜΝΟΥ</a:t>
                      </a:r>
                      <a:endParaRPr lang="el-GR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400" dirty="0">
                          <a:effectLst/>
                          <a:latin typeface="+mj-lt"/>
                        </a:rPr>
                        <a:t>ΠΕ ΛΑΣΙΘΙΟΥ</a:t>
                      </a:r>
                      <a:endParaRPr lang="el-GR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400" dirty="0">
                          <a:effectLst/>
                          <a:latin typeface="+mj-lt"/>
                        </a:rPr>
                        <a:t>ΚΡΗΤΗ</a:t>
                      </a:r>
                      <a:endParaRPr lang="el-GR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extLst>
                  <a:ext uri="{0D108BD9-81ED-4DB2-BD59-A6C34878D82A}">
                    <a16:rowId xmlns:a16="http://schemas.microsoft.com/office/drawing/2014/main" val="3299439216"/>
                  </a:ext>
                </a:extLst>
              </a:tr>
              <a:tr h="1927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effectLst/>
                          <a:latin typeface="+mj-lt"/>
                        </a:rPr>
                        <a:t>1/12/2020</a:t>
                      </a:r>
                      <a:endParaRPr lang="el-GR" sz="12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2199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21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21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  <a:latin typeface="+mj-lt"/>
                        </a:rPr>
                        <a:t>8</a:t>
                      </a:r>
                      <a:endParaRPr lang="el-G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0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effectLst/>
                          <a:latin typeface="+mj-lt"/>
                        </a:rPr>
                        <a:t>50</a:t>
                      </a:r>
                      <a:endParaRPr lang="el-GR" sz="12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extLst>
                  <a:ext uri="{0D108BD9-81ED-4DB2-BD59-A6C34878D82A}">
                    <a16:rowId xmlns:a16="http://schemas.microsoft.com/office/drawing/2014/main" val="1239580896"/>
                  </a:ext>
                </a:extLst>
              </a:tr>
              <a:tr h="1927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effectLst/>
                          <a:latin typeface="+mj-lt"/>
                        </a:rPr>
                        <a:t>2/12/2020</a:t>
                      </a:r>
                      <a:endParaRPr lang="el-GR" sz="12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2186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21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11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5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0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>
                          <a:effectLst/>
                          <a:latin typeface="+mj-lt"/>
                        </a:rPr>
                        <a:t>37</a:t>
                      </a:r>
                      <a:endParaRPr lang="el-GR" sz="12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extLst>
                  <a:ext uri="{0D108BD9-81ED-4DB2-BD59-A6C34878D82A}">
                    <a16:rowId xmlns:a16="http://schemas.microsoft.com/office/drawing/2014/main" val="1147251244"/>
                  </a:ext>
                </a:extLst>
              </a:tr>
              <a:tr h="1927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effectLst/>
                          <a:latin typeface="+mj-lt"/>
                        </a:rPr>
                        <a:t>3/12/2020</a:t>
                      </a:r>
                      <a:endParaRPr lang="el-GR" sz="12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1882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15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9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5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1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>
                          <a:effectLst/>
                          <a:latin typeface="+mj-lt"/>
                        </a:rPr>
                        <a:t>30</a:t>
                      </a:r>
                      <a:endParaRPr lang="el-GR" sz="12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extLst>
                  <a:ext uri="{0D108BD9-81ED-4DB2-BD59-A6C34878D82A}">
                    <a16:rowId xmlns:a16="http://schemas.microsoft.com/office/drawing/2014/main" val="3194519222"/>
                  </a:ext>
                </a:extLst>
              </a:tr>
              <a:tr h="1927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effectLst/>
                          <a:latin typeface="+mj-lt"/>
                        </a:rPr>
                        <a:t>4/12/2020</a:t>
                      </a:r>
                      <a:endParaRPr lang="el-GR" sz="12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1667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15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10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0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0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>
                          <a:effectLst/>
                          <a:latin typeface="+mj-lt"/>
                        </a:rPr>
                        <a:t>25</a:t>
                      </a:r>
                      <a:endParaRPr lang="el-GR" sz="12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extLst>
                  <a:ext uri="{0D108BD9-81ED-4DB2-BD59-A6C34878D82A}">
                    <a16:rowId xmlns:a16="http://schemas.microsoft.com/office/drawing/2014/main" val="1928239103"/>
                  </a:ext>
                </a:extLst>
              </a:tr>
              <a:tr h="1927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effectLst/>
                          <a:latin typeface="+mj-lt"/>
                        </a:rPr>
                        <a:t>5/12/2020</a:t>
                      </a:r>
                      <a:endParaRPr lang="el-GR" sz="12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1383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19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5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1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  <a:latin typeface="+mj-lt"/>
                        </a:rPr>
                        <a:t>0</a:t>
                      </a:r>
                      <a:endParaRPr lang="el-G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>
                          <a:effectLst/>
                          <a:latin typeface="+mj-lt"/>
                        </a:rPr>
                        <a:t>25</a:t>
                      </a:r>
                      <a:endParaRPr lang="el-GR" sz="12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extLst>
                  <a:ext uri="{0D108BD9-81ED-4DB2-BD59-A6C34878D82A}">
                    <a16:rowId xmlns:a16="http://schemas.microsoft.com/office/drawing/2014/main" val="2298202787"/>
                  </a:ext>
                </a:extLst>
              </a:tr>
              <a:tr h="1927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effectLst/>
                          <a:latin typeface="+mj-lt"/>
                        </a:rPr>
                        <a:t>6/12/2020</a:t>
                      </a:r>
                      <a:endParaRPr lang="el-GR" sz="12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  <a:latin typeface="+mj-lt"/>
                        </a:rPr>
                        <a:t>904</a:t>
                      </a:r>
                      <a:endParaRPr lang="el-G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11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3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3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0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>
                          <a:effectLst/>
                          <a:latin typeface="+mj-lt"/>
                        </a:rPr>
                        <a:t>17</a:t>
                      </a:r>
                      <a:endParaRPr lang="el-GR" sz="12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extLst>
                  <a:ext uri="{0D108BD9-81ED-4DB2-BD59-A6C34878D82A}">
                    <a16:rowId xmlns:a16="http://schemas.microsoft.com/office/drawing/2014/main" val="2820402798"/>
                  </a:ext>
                </a:extLst>
              </a:tr>
              <a:tr h="1927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effectLst/>
                          <a:latin typeface="+mj-lt"/>
                        </a:rPr>
                        <a:t>7/12/2020</a:t>
                      </a:r>
                      <a:endParaRPr lang="el-GR" sz="12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  <a:latin typeface="+mj-lt"/>
                        </a:rPr>
                        <a:t>1251</a:t>
                      </a:r>
                      <a:endParaRPr lang="el-G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  <a:latin typeface="+mj-lt"/>
                        </a:rPr>
                        <a:t>8</a:t>
                      </a:r>
                      <a:endParaRPr lang="el-G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5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3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1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>
                          <a:effectLst/>
                          <a:latin typeface="+mj-lt"/>
                        </a:rPr>
                        <a:t>17</a:t>
                      </a:r>
                      <a:endParaRPr lang="el-GR" sz="12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extLst>
                  <a:ext uri="{0D108BD9-81ED-4DB2-BD59-A6C34878D82A}">
                    <a16:rowId xmlns:a16="http://schemas.microsoft.com/office/drawing/2014/main" val="3782457610"/>
                  </a:ext>
                </a:extLst>
              </a:tr>
              <a:tr h="1927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effectLst/>
                          <a:latin typeface="+mj-lt"/>
                        </a:rPr>
                        <a:t>8/12/2020</a:t>
                      </a:r>
                      <a:endParaRPr lang="el-GR" sz="12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1382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9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6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  <a:latin typeface="+mj-lt"/>
                        </a:rPr>
                        <a:t>4</a:t>
                      </a:r>
                      <a:endParaRPr lang="el-G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3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>
                          <a:effectLst/>
                          <a:latin typeface="+mj-lt"/>
                        </a:rPr>
                        <a:t>22</a:t>
                      </a:r>
                      <a:endParaRPr lang="el-GR" sz="12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extLst>
                  <a:ext uri="{0D108BD9-81ED-4DB2-BD59-A6C34878D82A}">
                    <a16:rowId xmlns:a16="http://schemas.microsoft.com/office/drawing/2014/main" val="1928405997"/>
                  </a:ext>
                </a:extLst>
              </a:tr>
              <a:tr h="1927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>
                          <a:effectLst/>
                          <a:latin typeface="+mj-lt"/>
                        </a:rPr>
                        <a:t>9/12/2020</a:t>
                      </a:r>
                      <a:endParaRPr lang="el-GR" sz="12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  <a:latin typeface="+mj-lt"/>
                        </a:rPr>
                        <a:t>1677</a:t>
                      </a:r>
                      <a:endParaRPr lang="el-G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4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  <a:latin typeface="+mj-lt"/>
                        </a:rPr>
                        <a:t>7</a:t>
                      </a:r>
                      <a:endParaRPr lang="el-G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3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0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>
                          <a:effectLst/>
                          <a:latin typeface="+mj-lt"/>
                        </a:rPr>
                        <a:t>14</a:t>
                      </a:r>
                      <a:endParaRPr lang="el-GR" sz="12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extLst>
                  <a:ext uri="{0D108BD9-81ED-4DB2-BD59-A6C34878D82A}">
                    <a16:rowId xmlns:a16="http://schemas.microsoft.com/office/drawing/2014/main" val="852714602"/>
                  </a:ext>
                </a:extLst>
              </a:tr>
              <a:tr h="1927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effectLst/>
                          <a:latin typeface="+mj-lt"/>
                        </a:rPr>
                        <a:t>10/12/2020</a:t>
                      </a:r>
                      <a:endParaRPr lang="el-GR" sz="12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1534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12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6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1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0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>
                          <a:effectLst/>
                          <a:latin typeface="+mj-lt"/>
                        </a:rPr>
                        <a:t>19</a:t>
                      </a:r>
                      <a:endParaRPr lang="el-GR" sz="12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extLst>
                  <a:ext uri="{0D108BD9-81ED-4DB2-BD59-A6C34878D82A}">
                    <a16:rowId xmlns:a16="http://schemas.microsoft.com/office/drawing/2014/main" val="691831527"/>
                  </a:ext>
                </a:extLst>
              </a:tr>
              <a:tr h="1927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effectLst/>
                          <a:latin typeface="+mj-lt"/>
                        </a:rPr>
                        <a:t>11/12/2020</a:t>
                      </a:r>
                      <a:endParaRPr lang="el-GR" sz="12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1395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8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6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1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0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>
                          <a:effectLst/>
                          <a:latin typeface="+mj-lt"/>
                        </a:rPr>
                        <a:t>15</a:t>
                      </a:r>
                      <a:endParaRPr lang="el-GR" sz="12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extLst>
                  <a:ext uri="{0D108BD9-81ED-4DB2-BD59-A6C34878D82A}">
                    <a16:rowId xmlns:a16="http://schemas.microsoft.com/office/drawing/2014/main" val="2553087149"/>
                  </a:ext>
                </a:extLst>
              </a:tr>
              <a:tr h="1812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effectLst/>
                          <a:latin typeface="+mj-lt"/>
                        </a:rPr>
                        <a:t>12/12/2020</a:t>
                      </a:r>
                      <a:endParaRPr lang="el-GR" sz="12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1194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  <a:latin typeface="+mj-lt"/>
                        </a:rPr>
                        <a:t>10</a:t>
                      </a:r>
                      <a:endParaRPr lang="el-G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7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0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0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>
                          <a:effectLst/>
                          <a:latin typeface="+mj-lt"/>
                        </a:rPr>
                        <a:t>17</a:t>
                      </a:r>
                      <a:endParaRPr lang="el-GR" sz="12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extLst>
                  <a:ext uri="{0D108BD9-81ED-4DB2-BD59-A6C34878D82A}">
                    <a16:rowId xmlns:a16="http://schemas.microsoft.com/office/drawing/2014/main" val="1586160004"/>
                  </a:ext>
                </a:extLst>
              </a:tr>
              <a:tr h="2313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effectLst/>
                          <a:latin typeface="+mj-lt"/>
                        </a:rPr>
                        <a:t>13/12/2020</a:t>
                      </a:r>
                      <a:endParaRPr lang="el-GR" sz="12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  <a:latin typeface="+mj-lt"/>
                        </a:rPr>
                        <a:t>693</a:t>
                      </a:r>
                      <a:endParaRPr lang="el-G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5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4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0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0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>
                          <a:effectLst/>
                          <a:latin typeface="+mj-lt"/>
                        </a:rPr>
                        <a:t>9</a:t>
                      </a:r>
                      <a:endParaRPr lang="el-GR" sz="12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extLst>
                  <a:ext uri="{0D108BD9-81ED-4DB2-BD59-A6C34878D82A}">
                    <a16:rowId xmlns:a16="http://schemas.microsoft.com/office/drawing/2014/main" val="3218112053"/>
                  </a:ext>
                </a:extLst>
              </a:tr>
              <a:tr h="1927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effectLst/>
                          <a:latin typeface="+mj-lt"/>
                        </a:rPr>
                        <a:t>14/12/2020</a:t>
                      </a:r>
                      <a:endParaRPr lang="el-GR" sz="12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639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5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3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0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9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>
                          <a:effectLst/>
                          <a:latin typeface="+mj-lt"/>
                        </a:rPr>
                        <a:t>17</a:t>
                      </a:r>
                      <a:endParaRPr lang="el-GR" sz="12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extLst>
                  <a:ext uri="{0D108BD9-81ED-4DB2-BD59-A6C34878D82A}">
                    <a16:rowId xmlns:a16="http://schemas.microsoft.com/office/drawing/2014/main" val="996517065"/>
                  </a:ext>
                </a:extLst>
              </a:tr>
              <a:tr h="2437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effectLst/>
                          <a:latin typeface="+mj-lt"/>
                        </a:rPr>
                        <a:t>15/12/2020</a:t>
                      </a:r>
                      <a:endParaRPr lang="el-GR" sz="12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1240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7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6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0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0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>
                          <a:effectLst/>
                          <a:latin typeface="+mj-lt"/>
                        </a:rPr>
                        <a:t>13</a:t>
                      </a:r>
                      <a:endParaRPr lang="el-GR" sz="12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extLst>
                  <a:ext uri="{0D108BD9-81ED-4DB2-BD59-A6C34878D82A}">
                    <a16:rowId xmlns:a16="http://schemas.microsoft.com/office/drawing/2014/main" val="3615860295"/>
                  </a:ext>
                </a:extLst>
              </a:tr>
              <a:tr h="1812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effectLst/>
                          <a:latin typeface="+mj-lt"/>
                        </a:rPr>
                        <a:t>16/12/2020</a:t>
                      </a:r>
                      <a:endParaRPr lang="el-GR" sz="12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  <a:latin typeface="+mj-lt"/>
                        </a:rPr>
                        <a:t>1190</a:t>
                      </a:r>
                      <a:endParaRPr lang="el-G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9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4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0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j-lt"/>
                        </a:rPr>
                        <a:t>0</a:t>
                      </a:r>
                      <a:endParaRPr lang="el-GR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>
                          <a:effectLst/>
                          <a:latin typeface="+mj-lt"/>
                        </a:rPr>
                        <a:t>13</a:t>
                      </a:r>
                      <a:endParaRPr lang="el-GR" sz="12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extLst>
                  <a:ext uri="{0D108BD9-81ED-4DB2-BD59-A6C34878D82A}">
                    <a16:rowId xmlns:a16="http://schemas.microsoft.com/office/drawing/2014/main" val="520002535"/>
                  </a:ext>
                </a:extLst>
              </a:tr>
              <a:tr h="58776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solidFill>
                            <a:srgbClr val="923922"/>
                          </a:solidFill>
                          <a:effectLst/>
                          <a:latin typeface="+mj-lt"/>
                        </a:rPr>
                        <a:t>1-16 Δεκεμβρίου 2020</a:t>
                      </a:r>
                      <a:endParaRPr lang="el-GR" sz="1200" dirty="0">
                        <a:solidFill>
                          <a:srgbClr val="923922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solidFill>
                            <a:srgbClr val="923922"/>
                          </a:solidFill>
                          <a:effectLst/>
                          <a:latin typeface="+mj-lt"/>
                        </a:rPr>
                        <a:t>22416</a:t>
                      </a:r>
                      <a:endParaRPr lang="el-GR" sz="1200" b="1" dirty="0">
                        <a:solidFill>
                          <a:srgbClr val="923922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solidFill>
                            <a:srgbClr val="923922"/>
                          </a:solidFill>
                          <a:effectLst/>
                          <a:latin typeface="+mj-lt"/>
                        </a:rPr>
                        <a:t>179</a:t>
                      </a:r>
                      <a:endParaRPr lang="el-GR" sz="1200" b="1" dirty="0">
                        <a:solidFill>
                          <a:srgbClr val="923922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>
                          <a:solidFill>
                            <a:srgbClr val="923922"/>
                          </a:solidFill>
                          <a:effectLst/>
                          <a:latin typeface="+mj-lt"/>
                        </a:rPr>
                        <a:t>113</a:t>
                      </a:r>
                      <a:endParaRPr lang="el-GR" sz="1200" b="1">
                        <a:solidFill>
                          <a:srgbClr val="923922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>
                          <a:solidFill>
                            <a:srgbClr val="923922"/>
                          </a:solidFill>
                          <a:effectLst/>
                          <a:latin typeface="+mj-lt"/>
                        </a:rPr>
                        <a:t>34</a:t>
                      </a:r>
                      <a:endParaRPr lang="el-GR" sz="1200" b="1">
                        <a:solidFill>
                          <a:srgbClr val="923922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>
                          <a:solidFill>
                            <a:srgbClr val="923922"/>
                          </a:solidFill>
                          <a:effectLst/>
                          <a:latin typeface="+mj-lt"/>
                        </a:rPr>
                        <a:t>14</a:t>
                      </a:r>
                      <a:endParaRPr lang="el-GR" sz="1200" b="1">
                        <a:solidFill>
                          <a:srgbClr val="923922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>
                          <a:solidFill>
                            <a:srgbClr val="923922"/>
                          </a:solidFill>
                          <a:effectLst/>
                          <a:latin typeface="+mj-lt"/>
                        </a:rPr>
                        <a:t>340</a:t>
                      </a:r>
                      <a:endParaRPr lang="el-GR" sz="1200" b="1">
                        <a:solidFill>
                          <a:srgbClr val="923922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extLst>
                  <a:ext uri="{0D108BD9-81ED-4DB2-BD59-A6C34878D82A}">
                    <a16:rowId xmlns:a16="http://schemas.microsoft.com/office/drawing/2014/main" val="3925825265"/>
                  </a:ext>
                </a:extLst>
              </a:tr>
              <a:tr h="9094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solidFill>
                            <a:srgbClr val="923922"/>
                          </a:solidFill>
                          <a:effectLst/>
                          <a:latin typeface="+mj-lt"/>
                        </a:rPr>
                        <a:t>Κρούσματα Τελευταίων 14 Ημερών</a:t>
                      </a:r>
                      <a:r>
                        <a:rPr lang="en-US" sz="1200" dirty="0">
                          <a:solidFill>
                            <a:srgbClr val="923922"/>
                          </a:solidFill>
                          <a:effectLst/>
                          <a:latin typeface="+mj-lt"/>
                        </a:rPr>
                        <a:t>                     </a:t>
                      </a:r>
                      <a:r>
                        <a:rPr lang="el-GR" sz="1200" dirty="0">
                          <a:solidFill>
                            <a:srgbClr val="923922"/>
                          </a:solidFill>
                          <a:effectLst/>
                          <a:latin typeface="+mj-lt"/>
                        </a:rPr>
                        <a:t> 3-16 Δεκεμβρίου </a:t>
                      </a:r>
                      <a:r>
                        <a:rPr lang="en-US" sz="1200" dirty="0">
                          <a:solidFill>
                            <a:srgbClr val="923922"/>
                          </a:solidFill>
                          <a:effectLst/>
                          <a:latin typeface="+mj-lt"/>
                        </a:rPr>
                        <a:t>         </a:t>
                      </a:r>
                      <a:r>
                        <a:rPr lang="el-GR" sz="1200" dirty="0">
                          <a:solidFill>
                            <a:srgbClr val="923922"/>
                          </a:solidFill>
                          <a:effectLst/>
                          <a:latin typeface="+mj-lt"/>
                        </a:rPr>
                        <a:t>(Ενεργά Κρούσματα)</a:t>
                      </a:r>
                      <a:endParaRPr lang="el-GR" sz="1200" dirty="0">
                        <a:solidFill>
                          <a:srgbClr val="923922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solidFill>
                            <a:srgbClr val="923922"/>
                          </a:solidFill>
                          <a:effectLst/>
                          <a:latin typeface="+mj-lt"/>
                        </a:rPr>
                        <a:t>18031</a:t>
                      </a:r>
                      <a:endParaRPr lang="el-GR" sz="1200" b="1" dirty="0">
                        <a:solidFill>
                          <a:srgbClr val="923922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solidFill>
                            <a:srgbClr val="923922"/>
                          </a:solidFill>
                          <a:effectLst/>
                          <a:latin typeface="+mj-lt"/>
                        </a:rPr>
                        <a:t>137</a:t>
                      </a:r>
                      <a:endParaRPr lang="el-GR" sz="1200" b="1" dirty="0">
                        <a:solidFill>
                          <a:srgbClr val="923922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solidFill>
                            <a:srgbClr val="923922"/>
                          </a:solidFill>
                          <a:effectLst/>
                          <a:latin typeface="+mj-lt"/>
                        </a:rPr>
                        <a:t>81</a:t>
                      </a:r>
                      <a:endParaRPr lang="el-GR" sz="1200" b="1" dirty="0">
                        <a:solidFill>
                          <a:srgbClr val="923922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solidFill>
                            <a:srgbClr val="923922"/>
                          </a:solidFill>
                          <a:effectLst/>
                          <a:latin typeface="+mj-lt"/>
                        </a:rPr>
                        <a:t>21</a:t>
                      </a:r>
                      <a:endParaRPr lang="el-GR" sz="1200" b="1" dirty="0">
                        <a:solidFill>
                          <a:srgbClr val="923922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solidFill>
                            <a:srgbClr val="923922"/>
                          </a:solidFill>
                          <a:effectLst/>
                          <a:latin typeface="+mj-lt"/>
                        </a:rPr>
                        <a:t>14</a:t>
                      </a:r>
                      <a:endParaRPr lang="el-GR" sz="1200" b="1" dirty="0">
                        <a:solidFill>
                          <a:srgbClr val="923922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b="1" dirty="0">
                          <a:solidFill>
                            <a:srgbClr val="923922"/>
                          </a:solidFill>
                          <a:effectLst/>
                          <a:latin typeface="+mj-lt"/>
                        </a:rPr>
                        <a:t>253</a:t>
                      </a:r>
                      <a:endParaRPr lang="el-GR" sz="1200" b="1" dirty="0">
                        <a:solidFill>
                          <a:srgbClr val="923922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552" marR="30552" marT="0" marB="0" anchor="ctr"/>
                </a:tc>
                <a:extLst>
                  <a:ext uri="{0D108BD9-81ED-4DB2-BD59-A6C34878D82A}">
                    <a16:rowId xmlns:a16="http://schemas.microsoft.com/office/drawing/2014/main" val="2278800624"/>
                  </a:ext>
                </a:extLst>
              </a:tr>
            </a:tbl>
          </a:graphicData>
        </a:graphic>
      </p:graphicFrame>
      <p:pic>
        <p:nvPicPr>
          <p:cNvPr id="6" name="Εικόνα 5">
            <a:extLst>
              <a:ext uri="{FF2B5EF4-FFF2-40B4-BE49-F238E27FC236}">
                <a16:creationId xmlns:a16="http://schemas.microsoft.com/office/drawing/2014/main" id="{50354062-DBCB-4AD7-AB9B-58B5E8B8D0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9657" y="273599"/>
            <a:ext cx="1351136" cy="914347"/>
          </a:xfrm>
          <a:prstGeom prst="rect">
            <a:avLst/>
          </a:prstGeom>
        </p:spPr>
      </p:pic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D5E0A8D-3FC9-4F59-BA85-D58DDB0938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9860EDB8-5305-433F-BE41-D7A86D811DB3}" type="slidenum">
              <a:rPr lang="el-GR" noProof="0" smtClean="0"/>
              <a:pPr rtl="0"/>
              <a:t>12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val="2595353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74791" y="475710"/>
            <a:ext cx="11173045" cy="640080"/>
          </a:xfrm>
        </p:spPr>
        <p:txBody>
          <a:bodyPr>
            <a:noAutofit/>
          </a:bodyPr>
          <a:lstStyle/>
          <a:p>
            <a:pPr algn="ctr"/>
            <a:r>
              <a:rPr lang="el-GR" sz="2000" b="1" dirty="0">
                <a:solidFill>
                  <a:srgbClr val="92392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Ημερήσια έκθεση επιδημιολογικής επιτήρησης λοίμωξης από το νέο Κορωνοϊό (COVID-19)</a:t>
            </a:r>
            <a:br>
              <a:rPr lang="el-GR" sz="2000" b="1" dirty="0">
                <a:solidFill>
                  <a:srgbClr val="92392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l-GR" sz="2000" b="1" dirty="0">
                <a:solidFill>
                  <a:srgbClr val="92392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Δεδομένα έως 16 Δεκεμβρίου 2020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14548" y="1570324"/>
            <a:ext cx="9762903" cy="4272093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1600" b="1" dirty="0"/>
              <a:t>1190 νέα</a:t>
            </a:r>
            <a:r>
              <a:rPr lang="el-GR" sz="1600" dirty="0"/>
              <a:t> κρούσματα στη χώρα, </a:t>
            </a:r>
            <a:r>
              <a:rPr lang="el-GR" sz="1600" b="1" dirty="0"/>
              <a:t>17</a:t>
            </a:r>
            <a:r>
              <a:rPr lang="el-GR" sz="1600" dirty="0"/>
              <a:t> στις πύλες εισόδου.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1600" dirty="0"/>
              <a:t> Συνολικός αριθμός κρουσμάτων  </a:t>
            </a:r>
            <a:r>
              <a:rPr lang="el-GR" sz="1600" b="1" dirty="0"/>
              <a:t>127.557</a:t>
            </a:r>
            <a:r>
              <a:rPr lang="el-GR" sz="1600" dirty="0"/>
              <a:t>,  το 52.5% άνδρες.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1600" dirty="0"/>
              <a:t>5163 (4.0%) είναι σχετιζόμενα με ταξίδι από το εξωτερικό και 36669 (28.7%) είναι σχετιζόμενα με ήδη γνωστό κρούσμα.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1600" b="1" dirty="0"/>
              <a:t>552</a:t>
            </a:r>
            <a:r>
              <a:rPr lang="el-GR" sz="1600" dirty="0"/>
              <a:t> </a:t>
            </a:r>
            <a:r>
              <a:rPr lang="el-GR" sz="1600" dirty="0" err="1"/>
              <a:t>διασωληνωμένοι</a:t>
            </a:r>
            <a:r>
              <a:rPr lang="el-GR" sz="1600" dirty="0"/>
              <a:t> με διάμεση ηλικία τα 67 έτη.  </a:t>
            </a:r>
            <a:r>
              <a:rPr lang="el-GR" sz="1600" dirty="0" err="1"/>
              <a:t>To</a:t>
            </a:r>
            <a:r>
              <a:rPr lang="el-GR" sz="1600" dirty="0"/>
              <a:t> 77.9%,  έχει υποκείμενο νόσημα ή είναι ηλικιωμένοι 70 ετών και άνω. </a:t>
            </a:r>
            <a:r>
              <a:rPr lang="el-GR" sz="1600" b="1" dirty="0"/>
              <a:t>768</a:t>
            </a:r>
            <a:r>
              <a:rPr lang="el-GR" sz="1600" dirty="0"/>
              <a:t> ασθενείς έχουν εξέλθει από τις ΜΕΘ.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1600" b="1" dirty="0"/>
              <a:t>85</a:t>
            </a:r>
            <a:r>
              <a:rPr lang="el-GR" sz="1600" dirty="0"/>
              <a:t>  θάνατοι και </a:t>
            </a:r>
            <a:r>
              <a:rPr lang="el-GR" sz="1600" b="1" dirty="0"/>
              <a:t>3870</a:t>
            </a:r>
            <a:r>
              <a:rPr lang="el-GR" sz="1600" dirty="0"/>
              <a:t> συνολικά. Διάμεση ηλικία  τα 79 έτη και το 95.6% είχε κάποιο υποκείμενο νόσημα ή/και ηλικία 70 ετών και άνω. 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1600" dirty="0" err="1"/>
              <a:t>To</a:t>
            </a:r>
            <a:r>
              <a:rPr lang="el-GR" sz="1600" dirty="0"/>
              <a:t> 𝑅𝑡  εκτιμάται σε </a:t>
            </a:r>
            <a:r>
              <a:rPr lang="el-GR" sz="1600" b="1" dirty="0"/>
              <a:t>0.86</a:t>
            </a:r>
            <a:endParaRPr lang="el-GR" sz="1600" dirty="0"/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62132"/>
              </p:ext>
            </p:extLst>
          </p:nvPr>
        </p:nvGraphicFramePr>
        <p:xfrm>
          <a:off x="2001336" y="5730450"/>
          <a:ext cx="7992889" cy="651840"/>
        </p:xfrm>
        <a:graphic>
          <a:graphicData uri="http://schemas.openxmlformats.org/drawingml/2006/table">
            <a:tbl>
              <a:tblPr firstRow="1" firstCol="1" bandRow="1"/>
              <a:tblGrid>
                <a:gridCol w="829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0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2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62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41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59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262626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ΚΡΗΤΗ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83" marR="55783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ΠΕ ΧΑΝΙΩΝ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83" marR="55783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ΠΕ ΡΕΘΥΜΝΟΥ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83" marR="55783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ΠΕ ΗΡΑΚΛΕΙΟΥ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83" marR="55783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ΠΕ ΛΑΣΙΘΙΟΥ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83" marR="55783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9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55783" marR="55783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83" marR="55783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83" marR="55783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83" marR="55783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83" marR="55783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9B02B50-474E-4EE5-80B7-DB37E3A65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961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905522" y="289218"/>
            <a:ext cx="10545450" cy="640080"/>
          </a:xfrm>
        </p:spPr>
        <p:txBody>
          <a:bodyPr>
            <a:noAutofit/>
          </a:bodyPr>
          <a:lstStyle/>
          <a:p>
            <a:r>
              <a:rPr lang="el-GR" sz="2600" b="1" dirty="0">
                <a:solidFill>
                  <a:srgbClr val="92392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Αριθμός Κρουσμάτων στην Ελλάδα σε όλη τη διάρκεια της Πανδημίας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88136"/>
            <a:ext cx="11450972" cy="506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47D99834-F9F4-4B5E-9935-FB43DF5F1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0972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Εικόνα 7">
            <a:extLst>
              <a:ext uri="{FF2B5EF4-FFF2-40B4-BE49-F238E27FC236}">
                <a16:creationId xmlns:a16="http://schemas.microsoft.com/office/drawing/2014/main" id="{A7C3590B-BD6D-4F5A-B62B-2975541311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3558" y="1299210"/>
            <a:ext cx="8144883" cy="5507124"/>
          </a:xfrm>
          <a:prstGeom prst="rect">
            <a:avLst/>
          </a:prstGeom>
        </p:spPr>
      </p:pic>
      <p:sp>
        <p:nvSpPr>
          <p:cNvPr id="10" name="Τίτλος 1">
            <a:extLst>
              <a:ext uri="{FF2B5EF4-FFF2-40B4-BE49-F238E27FC236}">
                <a16:creationId xmlns:a16="http://schemas.microsoft.com/office/drawing/2014/main" id="{E3F5AA1A-67DC-4144-A028-19DE068A3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813" y="156210"/>
            <a:ext cx="9632272" cy="1143000"/>
          </a:xfrm>
        </p:spPr>
        <p:txBody>
          <a:bodyPr>
            <a:noAutofit/>
          </a:bodyPr>
          <a:lstStyle/>
          <a:p>
            <a:pPr algn="ctr"/>
            <a:r>
              <a:rPr lang="el-GR" sz="2400" b="1" dirty="0">
                <a:solidFill>
                  <a:srgbClr val="92392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Χάρτης επίπτωσης επιβεβαιωμένων κρουσμάτων COVID-19, από το Μάρτιο του 2020 έως 16 Δεκεμβρίου 2020</a:t>
            </a:r>
          </a:p>
        </p:txBody>
      </p:sp>
      <p:sp>
        <p:nvSpPr>
          <p:cNvPr id="11" name="Θέση αριθμού διαφάνειας 10">
            <a:extLst>
              <a:ext uri="{FF2B5EF4-FFF2-40B4-BE49-F238E27FC236}">
                <a16:creationId xmlns:a16="http://schemas.microsoft.com/office/drawing/2014/main" id="{018C8223-01CD-4CF8-BD0E-7A03F720E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0162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391837" y="-173736"/>
            <a:ext cx="9632272" cy="1143000"/>
          </a:xfrm>
        </p:spPr>
        <p:txBody>
          <a:bodyPr>
            <a:noAutofit/>
          </a:bodyPr>
          <a:lstStyle/>
          <a:p>
            <a:pPr algn="ctr"/>
            <a:r>
              <a:rPr lang="el-GR" sz="2400" b="1" dirty="0">
                <a:solidFill>
                  <a:srgbClr val="92392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Χάρτης επίπτωσης τελευταίων δεκατεσσάρων ημερών επιβεβαιωμένων κρουσμάτων COVID-19, 16 Δεκεμβρίου 2020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8" t="1408"/>
          <a:stretch/>
        </p:blipFill>
        <p:spPr bwMode="auto">
          <a:xfrm>
            <a:off x="1261872" y="1080259"/>
            <a:ext cx="8335088" cy="5192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72728"/>
              </p:ext>
            </p:extLst>
          </p:nvPr>
        </p:nvGraphicFramePr>
        <p:xfrm>
          <a:off x="1133054" y="5949280"/>
          <a:ext cx="5074919" cy="647856"/>
        </p:xfrm>
        <a:graphic>
          <a:graphicData uri="http://schemas.openxmlformats.org/drawingml/2006/table">
            <a:tbl>
              <a:tblPr firstRow="1" firstCol="1" bandRow="1"/>
              <a:tblGrid>
                <a:gridCol w="753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8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4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87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39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>
                          <a:solidFill>
                            <a:srgbClr val="262626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ΚΡΗΤΗ</a:t>
                      </a:r>
                      <a:endParaRPr lang="el-G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83" marR="55783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ΠΕ ΧΑΝΙΩΝ</a:t>
                      </a:r>
                      <a:endParaRPr lang="el-GR" sz="12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83" marR="55783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ΠΕ ΡΕΘΥΜΝΟΥ</a:t>
                      </a:r>
                      <a:endParaRPr lang="el-G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83" marR="55783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ΠΕ ΗΡΑΚΛΕΙΟΥ</a:t>
                      </a:r>
                      <a:endParaRPr lang="el-G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83" marR="55783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ΠΕ ΛΑΣΙΘΙΟΥ</a:t>
                      </a:r>
                      <a:endParaRPr lang="el-G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83" marR="55783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9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>
                          <a:solidFill>
                            <a:srgbClr val="262626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37</a:t>
                      </a:r>
                      <a:endParaRPr lang="el-G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83" marR="55783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52</a:t>
                      </a:r>
                      <a:endParaRPr lang="el-GR" sz="12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83" marR="55783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el-G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83" marR="55783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44</a:t>
                      </a:r>
                      <a:endParaRPr lang="el-G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83" marR="55783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el-G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83" marR="55783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FD5E77F-9DC7-4B2E-AD90-F671676DB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0616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017204" y="44624"/>
            <a:ext cx="8229600" cy="792088"/>
          </a:xfrm>
        </p:spPr>
        <p:txBody>
          <a:bodyPr>
            <a:normAutofit/>
          </a:bodyPr>
          <a:lstStyle/>
          <a:p>
            <a:r>
              <a:rPr lang="el-GR" sz="2600" b="1" dirty="0">
                <a:solidFill>
                  <a:srgbClr val="92392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Δείγματα που έχουν ελεγχθεί: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808" y="3727377"/>
            <a:ext cx="8712968" cy="291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8" y="908720"/>
            <a:ext cx="8352928" cy="2792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Ορθογώνιο 2"/>
          <p:cNvSpPr/>
          <p:nvPr/>
        </p:nvSpPr>
        <p:spPr>
          <a:xfrm>
            <a:off x="4161663" y="4060975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1600" dirty="0">
                <a:solidFill>
                  <a:prstClr val="black"/>
                </a:solidFill>
                <a:latin typeface="Calibri"/>
              </a:rPr>
              <a:t>50</a:t>
            </a:r>
            <a:r>
              <a:rPr lang="el-GR" sz="1600" baseline="30000" dirty="0">
                <a:solidFill>
                  <a:prstClr val="black"/>
                </a:solidFill>
                <a:latin typeface="Calibri"/>
              </a:rPr>
              <a:t>η</a:t>
            </a:r>
            <a:r>
              <a:rPr lang="el-GR" sz="1600" dirty="0">
                <a:solidFill>
                  <a:prstClr val="black"/>
                </a:solidFill>
                <a:latin typeface="Calibri"/>
              </a:rPr>
              <a:t> Εβδομάδα (7 - 13 Δεκεμβρίου):</a:t>
            </a:r>
          </a:p>
          <a:p>
            <a:r>
              <a:rPr lang="el-GR" sz="1600" dirty="0">
                <a:solidFill>
                  <a:prstClr val="black"/>
                </a:solidFill>
                <a:latin typeface="Calibri"/>
              </a:rPr>
              <a:t>Ποσοστό θετικότητας  </a:t>
            </a:r>
            <a:r>
              <a:rPr lang="el-GR" sz="1600" b="1" dirty="0">
                <a:solidFill>
                  <a:prstClr val="black"/>
                </a:solidFill>
                <a:latin typeface="Calibri"/>
              </a:rPr>
              <a:t>4.34%, </a:t>
            </a:r>
            <a:r>
              <a:rPr lang="el-GR" sz="1600" dirty="0">
                <a:solidFill>
                  <a:prstClr val="black"/>
                </a:solidFill>
                <a:latin typeface="Calibri"/>
              </a:rPr>
              <a:t>σε σύνολο </a:t>
            </a:r>
            <a:r>
              <a:rPr lang="el-GR" sz="1600" b="1" dirty="0">
                <a:solidFill>
                  <a:prstClr val="black"/>
                </a:solidFill>
                <a:latin typeface="Calibri"/>
              </a:rPr>
              <a:t>104.172 </a:t>
            </a:r>
            <a:r>
              <a:rPr lang="el-GR" sz="1600" dirty="0">
                <a:solidFill>
                  <a:prstClr val="black"/>
                </a:solidFill>
                <a:latin typeface="Calibri"/>
              </a:rPr>
              <a:t>RT-PCR και </a:t>
            </a:r>
            <a:r>
              <a:rPr lang="el-GR" sz="1600" b="1" dirty="0">
                <a:solidFill>
                  <a:prstClr val="black"/>
                </a:solidFill>
                <a:latin typeface="Calibri"/>
              </a:rPr>
              <a:t>80.466 </a:t>
            </a:r>
            <a:r>
              <a:rPr lang="el-GR" sz="1600" dirty="0" err="1">
                <a:solidFill>
                  <a:prstClr val="black"/>
                </a:solidFill>
                <a:latin typeface="Calibri"/>
              </a:rPr>
              <a:t>Rapid</a:t>
            </a:r>
            <a:r>
              <a:rPr lang="el-GR" sz="16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Ag Tests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3810000" y="1268761"/>
            <a:ext cx="48368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prstClr val="black"/>
                </a:solidFill>
                <a:latin typeface="Calibri"/>
              </a:rPr>
              <a:t>2.624.305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κλινικά δείγματα από Μονάδες Υγείας</a:t>
            </a: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  <a:p>
            <a:r>
              <a:rPr lang="el-GR" b="1" dirty="0">
                <a:solidFill>
                  <a:prstClr val="black"/>
                </a:solidFill>
              </a:rPr>
              <a:t>381.174 </a:t>
            </a:r>
            <a:r>
              <a:rPr lang="el-GR" dirty="0">
                <a:solidFill>
                  <a:prstClr val="black"/>
                </a:solidFill>
              </a:rPr>
              <a:t>δείγματα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l-GR" dirty="0">
                <a:solidFill>
                  <a:prstClr val="black"/>
                </a:solidFill>
              </a:rPr>
              <a:t>από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Κλιμάκια του ΕΟΔΥ που διενεργούν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Rapid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Ag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Tests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00FF779-48FD-440A-B292-02D7295E2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1663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1844" y="1216436"/>
            <a:ext cx="7812360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Ορθογώνιο 5"/>
          <p:cNvSpPr/>
          <p:nvPr/>
        </p:nvSpPr>
        <p:spPr>
          <a:xfrm>
            <a:off x="900411" y="172343"/>
            <a:ext cx="984533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600" b="1" dirty="0">
                <a:solidFill>
                  <a:srgbClr val="923922"/>
                </a:solidFill>
                <a:latin typeface="+mj-lt"/>
                <a:ea typeface="+mj-ea"/>
                <a:cs typeface="Segoe UI Light" panose="020B0502040204020203" pitchFamily="34" charset="0"/>
              </a:rPr>
              <a:t>Κρούσματα στην Κρήτη</a:t>
            </a:r>
          </a:p>
          <a:p>
            <a:pPr algn="ctr"/>
            <a:r>
              <a:rPr lang="el-GR" sz="2600" b="1" dirty="0">
                <a:solidFill>
                  <a:srgbClr val="923922"/>
                </a:solidFill>
                <a:latin typeface="+mj-lt"/>
                <a:ea typeface="+mj-ea"/>
                <a:cs typeface="Segoe UI Light" panose="020B0502040204020203" pitchFamily="34" charset="0"/>
              </a:rPr>
              <a:t>Σύνολο: 2110:  Τελευταία μεταβολή16 Δεκεμβρίου: +13</a:t>
            </a:r>
            <a:br>
              <a:rPr lang="el-GR" sz="2600" b="1" dirty="0">
                <a:solidFill>
                  <a:prstClr val="black"/>
                </a:solidFill>
                <a:latin typeface="+mj-lt"/>
                <a:ea typeface="+mj-ea"/>
                <a:cs typeface="+mj-cs"/>
              </a:rPr>
            </a:br>
            <a:endParaRPr lang="el-GR" sz="2600" b="1" dirty="0">
              <a:latin typeface="+mj-lt"/>
            </a:endParaRPr>
          </a:p>
        </p:txBody>
      </p:sp>
      <p:graphicFrame>
        <p:nvGraphicFramePr>
          <p:cNvPr id="9" name="Πίνακας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365258"/>
              </p:ext>
            </p:extLst>
          </p:nvPr>
        </p:nvGraphicFramePr>
        <p:xfrm>
          <a:off x="2592355" y="4740277"/>
          <a:ext cx="7193902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97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4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6778">
                <a:tc>
                  <a:txBody>
                    <a:bodyPr/>
                    <a:lstStyle/>
                    <a:p>
                      <a:r>
                        <a:rPr lang="el-GR" dirty="0"/>
                        <a:t>Περιφερειακές Ενότητες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Σύνολο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778">
                <a:tc>
                  <a:txBody>
                    <a:bodyPr/>
                    <a:lstStyle/>
                    <a:p>
                      <a:r>
                        <a:rPr lang="el-GR" dirty="0"/>
                        <a:t>ΠΕ ΗΡΑΚΛΕΙΟΥ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778">
                <a:tc>
                  <a:txBody>
                    <a:bodyPr/>
                    <a:lstStyle/>
                    <a:p>
                      <a:r>
                        <a:rPr lang="el-GR" dirty="0"/>
                        <a:t>ΠΕ Χανίων</a:t>
                      </a:r>
                      <a:r>
                        <a:rPr lang="el-GR" baseline="0" dirty="0"/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615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778">
                <a:tc>
                  <a:txBody>
                    <a:bodyPr/>
                    <a:lstStyle/>
                    <a:p>
                      <a:r>
                        <a:rPr lang="el-GR" dirty="0"/>
                        <a:t>ΠΕ Ρεθύμνου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223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778">
                <a:tc>
                  <a:txBody>
                    <a:bodyPr/>
                    <a:lstStyle/>
                    <a:p>
                      <a:r>
                        <a:rPr lang="el-GR" dirty="0"/>
                        <a:t>ΠΕ Λασιθίου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074FC951-1B0C-438C-8454-0B60C2139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3870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38443" y="631920"/>
            <a:ext cx="11172356" cy="750429"/>
          </a:xfrm>
        </p:spPr>
        <p:txBody>
          <a:bodyPr>
            <a:noAutofit/>
          </a:bodyPr>
          <a:lstStyle/>
          <a:p>
            <a:pPr algn="ctr"/>
            <a:br>
              <a:rPr lang="el-GR" sz="1800" b="1" dirty="0"/>
            </a:br>
            <a:br>
              <a:rPr lang="el-GR" sz="1800" b="1" dirty="0"/>
            </a:br>
            <a:br>
              <a:rPr lang="el-GR" sz="1800" b="1" dirty="0"/>
            </a:br>
            <a:br>
              <a:rPr lang="el-GR" sz="1800" b="1" dirty="0"/>
            </a:br>
            <a:br>
              <a:rPr lang="el-GR" sz="1800" b="1" dirty="0"/>
            </a:br>
            <a:br>
              <a:rPr lang="el-GR" sz="1800" b="1" dirty="0"/>
            </a:br>
            <a:br>
              <a:rPr lang="el-GR" sz="1800" b="1" dirty="0"/>
            </a:br>
            <a:br>
              <a:rPr lang="el-GR" sz="1800" b="1" dirty="0"/>
            </a:br>
            <a:br>
              <a:rPr lang="el-GR" sz="1800" b="1" dirty="0"/>
            </a:br>
            <a:br>
              <a:rPr lang="el-GR" sz="1800" b="1" dirty="0"/>
            </a:br>
            <a:br>
              <a:rPr lang="el-GR" sz="1800" b="1" dirty="0"/>
            </a:br>
            <a:r>
              <a:rPr lang="el-GR" sz="1800" b="1" dirty="0">
                <a:solidFill>
                  <a:srgbClr val="92392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Επιδημικές καμπύλες κρουσμάτων COVID-19 </a:t>
            </a:r>
            <a:r>
              <a:rPr lang="el-GR" sz="1800" dirty="0">
                <a:solidFill>
                  <a:srgbClr val="92392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με βάση την δηλωθείσα διεύθυνση μόνιμης κατοικίας του κρούσματος ή τη διεύθυνση προσωρινής διαμονής για τους τουρίστες                                                          και άλλους προσωρινά διαμένοντες στην Ελλάδα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7481" y="1382349"/>
            <a:ext cx="8654280" cy="5160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5BF8393D-FDF6-4A71-91AB-98C3B579D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1589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75EADC-3E05-404A-92E0-73D065BFD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3184" y="795020"/>
            <a:ext cx="8035926" cy="640080"/>
          </a:xfrm>
        </p:spPr>
        <p:txBody>
          <a:bodyPr>
            <a:noAutofit/>
          </a:bodyPr>
          <a:lstStyle/>
          <a:p>
            <a:pPr algn="ctr"/>
            <a:r>
              <a:rPr lang="el-GR" sz="3200" b="1" dirty="0">
                <a:solidFill>
                  <a:srgbClr val="92392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Μηνιαία Κατανομή Συνολικών Κρουσμάτων στην Κρήτη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59305AE6-214B-40D2-9B1D-B844DF4995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9657" y="273599"/>
            <a:ext cx="1351136" cy="914347"/>
          </a:xfrm>
          <a:prstGeom prst="rect">
            <a:avLst/>
          </a:prstGeom>
        </p:spPr>
      </p:pic>
      <p:graphicFrame>
        <p:nvGraphicFramePr>
          <p:cNvPr id="7" name="Θέση περιεχομένου 6">
            <a:extLst>
              <a:ext uri="{FF2B5EF4-FFF2-40B4-BE49-F238E27FC236}">
                <a16:creationId xmlns:a16="http://schemas.microsoft.com/office/drawing/2014/main" id="{3515A635-B572-4B5F-9187-58A9B99D908E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027919168"/>
              </p:ext>
            </p:extLst>
          </p:nvPr>
        </p:nvGraphicFramePr>
        <p:xfrm>
          <a:off x="539750" y="1435100"/>
          <a:ext cx="11058201" cy="5031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CB74DFE-A8CA-4ABD-A747-B9608687D1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9860EDB8-5305-433F-BE41-D7A86D811DB3}" type="slidenum">
              <a:rPr lang="el-GR" noProof="0" smtClean="0"/>
              <a:pPr rtl="0"/>
              <a:t>9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val="3657224515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41_TF10001108.potx" id="{C5BCDABB-F4BB-46B8-9A45-50DAF75EA7A2}" vid="{0A2C1308-3EEF-4A18-BBB7-FF649749F549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50072C5-DDE0-4258-BA7A-4D4B80DFA63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{F0B55935-3E69-4C6E-99E0-1A85B0E4BDF6}tf10001108_win32</Template>
  <TotalTime>351</TotalTime>
  <Words>680</Words>
  <Application>Microsoft Office PowerPoint</Application>
  <PresentationFormat>Ευρεία οθόνη</PresentationFormat>
  <Paragraphs>319</Paragraphs>
  <Slides>12</Slides>
  <Notes>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12</vt:i4>
      </vt:variant>
    </vt:vector>
  </HeadingPairs>
  <TitlesOfParts>
    <vt:vector size="18" baseType="lpstr">
      <vt:lpstr>Arial</vt:lpstr>
      <vt:lpstr>Calibri</vt:lpstr>
      <vt:lpstr>Segoe UI</vt:lpstr>
      <vt:lpstr>Segoe UI Light</vt:lpstr>
      <vt:lpstr>WelcomeDoc</vt:lpstr>
      <vt:lpstr>Θέμα του Office</vt:lpstr>
      <vt:lpstr>Επιδημιολογική Εικόνα της Κρήτης</vt:lpstr>
      <vt:lpstr>Ημερήσια έκθεση επιδημιολογικής επιτήρησης λοίμωξης από το νέο Κορωνοϊό (COVID-19) Δεδομένα έως 16 Δεκεμβρίου 2020</vt:lpstr>
      <vt:lpstr>Αριθμός Κρουσμάτων στην Ελλάδα σε όλη τη διάρκεια της Πανδημίας</vt:lpstr>
      <vt:lpstr>Χάρτης επίπτωσης επιβεβαιωμένων κρουσμάτων COVID-19, από το Μάρτιο του 2020 έως 16 Δεκεμβρίου 2020</vt:lpstr>
      <vt:lpstr>Χάρτης επίπτωσης τελευταίων δεκατεσσάρων ημερών επιβεβαιωμένων κρουσμάτων COVID-19, 16 Δεκεμβρίου 2020</vt:lpstr>
      <vt:lpstr>Δείγματα που έχουν ελεγχθεί:</vt:lpstr>
      <vt:lpstr>Παρουσίαση του PowerPoint</vt:lpstr>
      <vt:lpstr>           Επιδημικές καμπύλες κρουσμάτων COVID-19 με βάση την δηλωθείσα διεύθυνση μόνιμης κατοικίας του κρούσματος ή τη διεύθυνση προσωρινής διαμονής για τους τουρίστες                                                          και άλλους προσωρινά διαμένοντες στην Ελλάδα</vt:lpstr>
      <vt:lpstr>Μηνιαία Κατανομή Συνολικών Κρουσμάτων στην Κρήτη</vt:lpstr>
      <vt:lpstr>Εβδομαδιαία Επισκόπηση Κρουσμάτων στο Σύνολο της Χώρας                        και στην Κρήτη </vt:lpstr>
      <vt:lpstr>Ημερήσια Κατανομή Κρουσμάτων στην Κρήτη  1-16 Δεκεμβρίου 2020</vt:lpstr>
      <vt:lpstr>Κατανομή Κρουσμάτων Δεκεμβρίου στο Σύνολο της Χώρας και στην Κρήτη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Επιδημιολογική Εικόνα της Κρήτης</dc:title>
  <dc:creator>symb13</dc:creator>
  <cp:keywords/>
  <cp:lastModifiedBy>symb13</cp:lastModifiedBy>
  <cp:revision>31</cp:revision>
  <dcterms:created xsi:type="dcterms:W3CDTF">2020-12-17T06:19:59Z</dcterms:created>
  <dcterms:modified xsi:type="dcterms:W3CDTF">2020-12-17T13:50:55Z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